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305" r:id="rId14"/>
    <p:sldId id="306" r:id="rId15"/>
    <p:sldId id="307" r:id="rId16"/>
    <p:sldId id="308" r:id="rId17"/>
    <p:sldId id="309" r:id="rId18"/>
    <p:sldId id="310" r:id="rId19"/>
    <p:sldId id="298" r:id="rId20"/>
    <p:sldId id="297" r:id="rId21"/>
    <p:sldId id="265" r:id="rId22"/>
    <p:sldId id="266" r:id="rId23"/>
    <p:sldId id="267" r:id="rId24"/>
    <p:sldId id="268" r:id="rId25"/>
    <p:sldId id="290" r:id="rId26"/>
    <p:sldId id="291" r:id="rId27"/>
    <p:sldId id="292" r:id="rId28"/>
    <p:sldId id="293" r:id="rId29"/>
    <p:sldId id="269" r:id="rId30"/>
    <p:sldId id="294" r:id="rId31"/>
    <p:sldId id="295" r:id="rId32"/>
    <p:sldId id="296" r:id="rId33"/>
    <p:sldId id="300" r:id="rId34"/>
    <p:sldId id="299" r:id="rId35"/>
    <p:sldId id="301" r:id="rId36"/>
    <p:sldId id="302" r:id="rId37"/>
    <p:sldId id="303" r:id="rId38"/>
    <p:sldId id="304" r:id="rId39"/>
    <p:sldId id="311" r:id="rId40"/>
    <p:sldId id="312" r:id="rId41"/>
    <p:sldId id="313" r:id="rId42"/>
    <p:sldId id="314" r:id="rId43"/>
    <p:sldId id="278" r:id="rId44"/>
    <p:sldId id="279" r:id="rId45"/>
    <p:sldId id="280" r:id="rId46"/>
    <p:sldId id="281" r:id="rId47"/>
    <p:sldId id="282" r:id="rId48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1.xml"/><Relationship Id="rId2" Type="http://schemas.openxmlformats.org/officeDocument/2006/relationships/image" Target="../media/image19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22.xml"/><Relationship Id="rId2" Type="http://schemas.openxmlformats.org/officeDocument/2006/relationships/image" Target="../media/image21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image" Target="../media/image24.png"/><Relationship Id="rId6" Type="http://schemas.openxmlformats.org/officeDocument/2006/relationships/tags" Target="../tags/tag25.xml"/><Relationship Id="rId5" Type="http://schemas.openxmlformats.org/officeDocument/2006/relationships/image" Target="../media/image23.png"/><Relationship Id="rId4" Type="http://schemas.openxmlformats.org/officeDocument/2006/relationships/tags" Target="../tags/tag24.xml"/><Relationship Id="rId3" Type="http://schemas.openxmlformats.org/officeDocument/2006/relationships/image" Target="../media/image22.png"/><Relationship Id="rId2" Type="http://schemas.openxmlformats.org/officeDocument/2006/relationships/tags" Target="../tags/tag23.xml"/><Relationship Id="rId16" Type="http://schemas.openxmlformats.org/officeDocument/2006/relationships/notesSlide" Target="../notesSlides/notesSlide18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image" Target="../media/image26.png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image" Target="../media/image25.png"/><Relationship Id="rId2" Type="http://schemas.openxmlformats.org/officeDocument/2006/relationships/tags" Target="../tags/tag33.xml"/><Relationship Id="rId17" Type="http://schemas.openxmlformats.org/officeDocument/2006/relationships/notesSlide" Target="../notesSlides/notesSlide20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3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6.png"/><Relationship Id="rId1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8.png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1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1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61.png"/><Relationship Id="rId5" Type="http://schemas.openxmlformats.org/officeDocument/2006/relationships/tags" Target="../tags/tag45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6" Type="http://schemas.openxmlformats.org/officeDocument/2006/relationships/notesSlide" Target="../notesSlides/notesSlide43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image" Target="../media/image62.png"/><Relationship Id="rId1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1" y="2846670"/>
            <a:ext cx="3727471" cy="5184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881" y="1398718"/>
            <a:ext cx="4220222" cy="1326541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600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Google Test框架全面解析与实战培训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603881" y="3481569"/>
            <a:ext cx="2102817" cy="38989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汇报人: </a:t>
            </a:r>
            <a:r>
              <a:rPr lang="zh-CN" altLang="en-US" sz="1150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李晨</a:t>
            </a:r>
            <a:endParaRPr lang="zh-CN" altLang="en-US" sz="1150" dirty="0">
              <a:solidFill>
                <a:srgbClr val="227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56228" y="2895587"/>
            <a:ext cx="4335920" cy="42062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kern="0" spc="72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掌握GTest核心功能与单元测试最佳实践</a:t>
            </a:r>
            <a:endParaRPr lang="en-US" sz="144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下载</a:t>
            </a:r>
            <a:endParaRPr lang="en-US" sz="144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" y="989965"/>
            <a:ext cx="7855585" cy="3871595"/>
          </a:xfrm>
          <a:prstGeom prst="rect">
            <a:avLst/>
          </a:prstGeom>
        </p:spPr>
      </p:pic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21145" y="3794125"/>
          <a:ext cx="2364105" cy="1067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3" imgW="971550" imgH="952500" progId="Package">
                  <p:embed/>
                </p:oleObj>
              </mc:Choice>
              <mc:Fallback>
                <p:oleObj name="" showAsIcon="1" r:id="rId3" imgW="971550" imgH="9525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21145" y="3794125"/>
                        <a:ext cx="2364105" cy="1067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安装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274445"/>
            <a:ext cx="8210550" cy="22288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安装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762000"/>
            <a:ext cx="855345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安装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966470"/>
            <a:ext cx="82423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安装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10" y="579120"/>
            <a:ext cx="6953250" cy="3676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" y="4535805"/>
            <a:ext cx="2266950" cy="247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" y="4933950"/>
            <a:ext cx="2660650" cy="2095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安装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35" y="728345"/>
            <a:ext cx="2322195" cy="4415155"/>
          </a:xfrm>
          <a:prstGeom prst="rect">
            <a:avLst/>
          </a:prstGeom>
        </p:spPr>
      </p:pic>
      <p:sp>
        <p:nvSpPr>
          <p:cNvPr id="18" name="Text 6"/>
          <p:cNvSpPr/>
          <p:nvPr>
            <p:custDataLst>
              <p:tags r:id="rId3"/>
            </p:custDataLst>
          </p:nvPr>
        </p:nvSpPr>
        <p:spPr>
          <a:xfrm>
            <a:off x="4403725" y="1146810"/>
            <a:ext cx="4211320" cy="6324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440" dirty="0"/>
              <a:t>Build</a:t>
            </a:r>
            <a:r>
              <a:rPr lang="zh-CN" altLang="en-US" sz="1440" dirty="0"/>
              <a:t>目录：可以将</a:t>
            </a:r>
            <a:r>
              <a:rPr lang="en-US" altLang="zh-CN" sz="1440" dirty="0"/>
              <a:t>gtest</a:t>
            </a:r>
            <a:r>
              <a:rPr lang="zh-CN" altLang="en-US" sz="1440" dirty="0"/>
              <a:t>的头文件和静态库，引入到需要的项目中去。</a:t>
            </a:r>
            <a:endParaRPr lang="zh-CN" altLang="en-US" sz="14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CMake项目集成GTest方法</a:t>
            </a:r>
            <a:endParaRPr lang="en-US" sz="144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55" y="720725"/>
            <a:ext cx="6896100" cy="42481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CMake项目集成GTest方法</a:t>
            </a:r>
            <a:endParaRPr lang="en-US" sz="144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" y="876935"/>
            <a:ext cx="4495800" cy="2838450"/>
          </a:xfrm>
          <a:prstGeom prst="rect">
            <a:avLst/>
          </a:prstGeom>
        </p:spPr>
      </p:pic>
      <p:sp>
        <p:nvSpPr>
          <p:cNvPr id="18" name="Text 6"/>
          <p:cNvSpPr/>
          <p:nvPr>
            <p:custDataLst>
              <p:tags r:id="rId3"/>
            </p:custDataLst>
          </p:nvPr>
        </p:nvSpPr>
        <p:spPr>
          <a:xfrm>
            <a:off x="4807585" y="1579880"/>
            <a:ext cx="4211320" cy="220027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440" dirty="0"/>
              <a:t>Build</a:t>
            </a:r>
            <a:r>
              <a:rPr lang="zh-CN" altLang="en-US" sz="1440" dirty="0"/>
              <a:t>目录：</a:t>
            </a:r>
            <a:r>
              <a:rPr lang="en-US" altLang="zh-CN" sz="1440" dirty="0"/>
              <a:t>CMAKE</a:t>
            </a:r>
            <a:r>
              <a:rPr lang="zh-CN" altLang="en-US" sz="1440" dirty="0"/>
              <a:t>工程生成的目录文件</a:t>
            </a:r>
            <a:endParaRPr lang="zh-CN" altLang="en-US" sz="144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440" dirty="0"/>
              <a:t>Data</a:t>
            </a:r>
            <a:r>
              <a:rPr lang="zh-CN" altLang="en-US" sz="1440" dirty="0"/>
              <a:t>目录：存放测试用例输入明文数据和密文数据的文件目录。</a:t>
            </a:r>
            <a:endParaRPr lang="zh-CN" altLang="en-US" sz="144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440" dirty="0"/>
              <a:t>src</a:t>
            </a:r>
            <a:r>
              <a:rPr lang="zh-CN" altLang="en-US" sz="1440" dirty="0"/>
              <a:t>目录</a:t>
            </a:r>
            <a:r>
              <a:rPr lang="en-US" altLang="zh-CN" sz="1440" dirty="0"/>
              <a:t>: </a:t>
            </a:r>
            <a:r>
              <a:rPr lang="zh-CN" altLang="en-US" sz="1440" dirty="0"/>
              <a:t>测试用例代码目录</a:t>
            </a:r>
            <a:endParaRPr lang="zh-CN" altLang="en-US" sz="144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440" dirty="0"/>
              <a:t>test_framework</a:t>
            </a:r>
            <a:r>
              <a:rPr lang="zh-CN" altLang="en-US" sz="1440" dirty="0"/>
              <a:t>目录：</a:t>
            </a:r>
            <a:r>
              <a:rPr lang="en-US" altLang="zh-CN" sz="1440" dirty="0"/>
              <a:t>gtest</a:t>
            </a:r>
            <a:r>
              <a:rPr lang="zh-CN" altLang="en-US" sz="1440" dirty="0"/>
              <a:t>框架路径（一般不需要动）</a:t>
            </a:r>
            <a:endParaRPr lang="zh-CN" altLang="en-US" sz="144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440" dirty="0"/>
              <a:t>Testlib </a:t>
            </a:r>
            <a:r>
              <a:rPr lang="zh-CN" altLang="en-US" sz="1440" dirty="0"/>
              <a:t>目录：需要测试的</a:t>
            </a:r>
            <a:r>
              <a:rPr lang="en-US" altLang="zh-CN" sz="1440" dirty="0"/>
              <a:t>lib</a:t>
            </a:r>
            <a:r>
              <a:rPr lang="zh-CN" altLang="en-US" sz="1440" dirty="0"/>
              <a:t>库路径</a:t>
            </a:r>
            <a:endParaRPr lang="zh-CN" altLang="en-US" sz="1440" dirty="0"/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440" dirty="0"/>
              <a:t>Tool </a:t>
            </a:r>
            <a:r>
              <a:rPr lang="zh-CN" altLang="en-US" sz="1440" dirty="0"/>
              <a:t>目录：存放一些小工具的路径</a:t>
            </a:r>
            <a:endParaRPr lang="zh-CN" altLang="en-US" sz="14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常见编译错误解决方案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24038" y="1163096"/>
            <a:ext cx="8135797" cy="323592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2326" y="1429421"/>
            <a:ext cx="401272" cy="41632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33089" y="1163096"/>
            <a:ext cx="436171" cy="44705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39362" y="1261609"/>
            <a:ext cx="436171" cy="447056"/>
          </a:xfrm>
          <a:prstGeom prst="rect">
            <a:avLst/>
          </a:prstGeom>
        </p:spPr>
      </p:pic>
      <p:sp>
        <p:nvSpPr>
          <p:cNvPr id="7" name="Text 1"/>
          <p:cNvSpPr/>
          <p:nvPr>
            <p:custDataLst>
              <p:tags r:id="rId9"/>
            </p:custDataLst>
          </p:nvPr>
        </p:nvSpPr>
        <p:spPr>
          <a:xfrm>
            <a:off x="376390" y="2049383"/>
            <a:ext cx="1914148" cy="356616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头文件缺失处理</a:t>
            </a:r>
            <a:endParaRPr lang="en-US" sz="1440" dirty="0"/>
          </a:p>
        </p:txBody>
      </p:sp>
      <p:sp>
        <p:nvSpPr>
          <p:cNvPr id="8" name="Text 2"/>
          <p:cNvSpPr/>
          <p:nvPr>
            <p:custDataLst>
              <p:tags r:id="rId10"/>
            </p:custDataLst>
          </p:nvPr>
        </p:nvSpPr>
        <p:spPr>
          <a:xfrm>
            <a:off x="376390" y="2460863"/>
            <a:ext cx="1914148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编译时若提示未定义引用或找不到标识符，多是头文件遗漏所致。应检查测试代码与被测代码所含头文件，依依赖关系补全相应头文件声明，确保编译环境能识别各类符号与函数原型。</a:t>
            </a:r>
            <a:endParaRPr lang="en-US" sz="1440" dirty="0"/>
          </a:p>
        </p:txBody>
      </p:sp>
      <p:sp>
        <p:nvSpPr>
          <p:cNvPr id="9" name="Text 3"/>
          <p:cNvSpPr/>
          <p:nvPr>
            <p:custDataLst>
              <p:tags r:id="rId11"/>
            </p:custDataLst>
          </p:nvPr>
        </p:nvSpPr>
        <p:spPr>
          <a:xfrm>
            <a:off x="2576779" y="1866290"/>
            <a:ext cx="1913839" cy="356616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链接库配置误</a:t>
            </a:r>
            <a:endParaRPr lang="en-US" sz="1440" dirty="0"/>
          </a:p>
        </p:txBody>
      </p:sp>
      <p:sp>
        <p:nvSpPr>
          <p:cNvPr id="10" name="Text 4"/>
          <p:cNvSpPr/>
          <p:nvPr>
            <p:custDataLst>
              <p:tags r:id="rId12"/>
            </p:custDataLst>
          </p:nvPr>
        </p:nvSpPr>
        <p:spPr>
          <a:xfrm>
            <a:off x="2576503" y="2278685"/>
            <a:ext cx="1913839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出现链接错误如无法解析的外部符号，可能是链接库配置有误。要确认已正确添加 GTest 库及项目所需其他库文件到链接路径，且库文件版本兼容，避免因库缺失或不匹配引发编译失败阻碍测试执行。</a:t>
            </a:r>
            <a:endParaRPr lang="en-US" sz="1440" dirty="0"/>
          </a:p>
        </p:txBody>
      </p:sp>
      <p:sp>
        <p:nvSpPr>
          <p:cNvPr id="11" name="Text 5"/>
          <p:cNvSpPr/>
          <p:nvPr>
            <p:custDataLst>
              <p:tags r:id="rId13"/>
            </p:custDataLst>
          </p:nvPr>
        </p:nvSpPr>
        <p:spPr>
          <a:xfrm>
            <a:off x="4703674" y="2141525"/>
            <a:ext cx="1913839" cy="356616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编译器选项错</a:t>
            </a:r>
            <a:endParaRPr lang="en-US" sz="1440" dirty="0"/>
          </a:p>
        </p:txBody>
      </p:sp>
      <p:sp>
        <p:nvSpPr>
          <p:cNvPr id="12" name="Text 6"/>
          <p:cNvSpPr/>
          <p:nvPr>
            <p:custDataLst>
              <p:tags r:id="rId14"/>
            </p:custDataLst>
          </p:nvPr>
        </p:nvSpPr>
        <p:spPr>
          <a:xfrm>
            <a:off x="4703612" y="2553919"/>
            <a:ext cx="1913839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编译器选项设置不当会致编译异常。比如未开启 C++ 标准支持或禁用关键特性，可能使代码无法编译通过。需依据项目语言特性与 GTest 要求，精准调整编译器参数，保障代码按预期规则编译与链接。</a:t>
            </a:r>
            <a:endParaRPr lang="en-US" sz="144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5812" y="2112874"/>
            <a:ext cx="4215092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核心组件与基本用法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998221" y="226089"/>
            <a:ext cx="4145779" cy="3331900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450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53065" y="377540"/>
            <a:ext cx="2031357" cy="11430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504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1440" dirty="0"/>
          </a:p>
        </p:txBody>
      </p:sp>
      <p:sp>
        <p:nvSpPr>
          <p:cNvPr id="3" name="Text 1"/>
          <p:cNvSpPr/>
          <p:nvPr>
            <p:custDataLst>
              <p:tags r:id="rId2"/>
            </p:custDataLst>
          </p:nvPr>
        </p:nvSpPr>
        <p:spPr>
          <a:xfrm>
            <a:off x="1551223" y="1984024"/>
            <a:ext cx="301752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GTest框架概述</a:t>
            </a:r>
            <a:endParaRPr lang="en-US" sz="1440" dirty="0"/>
          </a:p>
        </p:txBody>
      </p:sp>
      <p:sp>
        <p:nvSpPr>
          <p:cNvPr id="4" name="Text 2"/>
          <p:cNvSpPr/>
          <p:nvPr>
            <p:custDataLst>
              <p:tags r:id="rId3"/>
            </p:custDataLst>
          </p:nvPr>
        </p:nvSpPr>
        <p:spPr>
          <a:xfrm>
            <a:off x="938575" y="1901728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5" name="Text 3"/>
          <p:cNvSpPr/>
          <p:nvPr>
            <p:custDataLst>
              <p:tags r:id="rId4"/>
            </p:custDataLst>
          </p:nvPr>
        </p:nvSpPr>
        <p:spPr>
          <a:xfrm>
            <a:off x="5187905" y="1984024"/>
            <a:ext cx="301752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环境搭建与配置</a:t>
            </a:r>
            <a:endParaRPr lang="en-US" sz="1440" dirty="0"/>
          </a:p>
        </p:txBody>
      </p:sp>
      <p:sp>
        <p:nvSpPr>
          <p:cNvPr id="6" name="Text 4"/>
          <p:cNvSpPr/>
          <p:nvPr>
            <p:custDataLst>
              <p:tags r:id="rId5"/>
            </p:custDataLst>
          </p:nvPr>
        </p:nvSpPr>
        <p:spPr>
          <a:xfrm>
            <a:off x="4575257" y="1901728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7" name="Text 5"/>
          <p:cNvSpPr/>
          <p:nvPr>
            <p:custDataLst>
              <p:tags r:id="rId6"/>
            </p:custDataLst>
          </p:nvPr>
        </p:nvSpPr>
        <p:spPr>
          <a:xfrm>
            <a:off x="1551223" y="2653597"/>
            <a:ext cx="3017520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核心组件与基本用法</a:t>
            </a:r>
            <a:endParaRPr lang="en-US" sz="1440" dirty="0"/>
          </a:p>
        </p:txBody>
      </p:sp>
      <p:sp>
        <p:nvSpPr>
          <p:cNvPr id="8" name="Text 6"/>
          <p:cNvSpPr/>
          <p:nvPr>
            <p:custDataLst>
              <p:tags r:id="rId7"/>
            </p:custDataLst>
          </p:nvPr>
        </p:nvSpPr>
        <p:spPr>
          <a:xfrm>
            <a:off x="938575" y="2571301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9" name="Text 7"/>
          <p:cNvSpPr/>
          <p:nvPr>
            <p:custDataLst>
              <p:tags r:id="rId8"/>
            </p:custDataLst>
          </p:nvPr>
        </p:nvSpPr>
        <p:spPr>
          <a:xfrm>
            <a:off x="5187905" y="2653597"/>
            <a:ext cx="3017520" cy="44005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最佳实践与常见问题</a:t>
            </a:r>
            <a:endParaRPr lang="en-US" sz="1440" dirty="0"/>
          </a:p>
        </p:txBody>
      </p:sp>
      <p:sp>
        <p:nvSpPr>
          <p:cNvPr id="10" name="Text 8"/>
          <p:cNvSpPr/>
          <p:nvPr>
            <p:custDataLst>
              <p:tags r:id="rId9"/>
            </p:custDataLst>
          </p:nvPr>
        </p:nvSpPr>
        <p:spPr>
          <a:xfrm>
            <a:off x="4575257" y="2571301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3136678" y="1214898"/>
            <a:ext cx="2870643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00070F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CONTENTS</a:t>
            </a:r>
            <a:endParaRPr lang="en-US" sz="144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TEST宏与测试用例创建规范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2410" y="1125448"/>
            <a:ext cx="990933" cy="1431347"/>
          </a:xfrm>
          <a:prstGeom prst="rect">
            <a:avLst/>
          </a:prstGeom>
        </p:spPr>
      </p:pic>
      <p:sp>
        <p:nvSpPr>
          <p:cNvPr id="4" name="Text 1"/>
          <p:cNvSpPr/>
          <p:nvPr>
            <p:custDataLst>
              <p:tags r:id="rId4"/>
            </p:custDataLst>
          </p:nvPr>
        </p:nvSpPr>
        <p:spPr>
          <a:xfrm>
            <a:off x="1250831" y="1156121"/>
            <a:ext cx="714089" cy="1033272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446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</a:t>
            </a:r>
            <a:endParaRPr lang="en-US" sz="1440" dirty="0"/>
          </a:p>
        </p:txBody>
      </p:sp>
      <p:pic>
        <p:nvPicPr>
          <p:cNvPr id="5" name="Image 1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76377" y="1125448"/>
            <a:ext cx="990933" cy="1431347"/>
          </a:xfrm>
          <a:prstGeom prst="rect">
            <a:avLst/>
          </a:prstGeom>
        </p:spPr>
      </p:pic>
      <p:sp>
        <p:nvSpPr>
          <p:cNvPr id="6" name="Text 2"/>
          <p:cNvSpPr/>
          <p:nvPr>
            <p:custDataLst>
              <p:tags r:id="rId7"/>
            </p:custDataLst>
          </p:nvPr>
        </p:nvSpPr>
        <p:spPr>
          <a:xfrm>
            <a:off x="4214798" y="1156121"/>
            <a:ext cx="714089" cy="1033272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446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</a:t>
            </a:r>
            <a:endParaRPr lang="en-US" sz="144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040501" y="1125448"/>
            <a:ext cx="990933" cy="1431347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9"/>
            </p:custDataLst>
          </p:nvPr>
        </p:nvSpPr>
        <p:spPr>
          <a:xfrm>
            <a:off x="7178922" y="1156121"/>
            <a:ext cx="714089" cy="1033272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446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</a:t>
            </a:r>
            <a:endParaRPr lang="en-US" sz="1440" dirty="0"/>
          </a:p>
        </p:txBody>
      </p:sp>
      <p:sp>
        <p:nvSpPr>
          <p:cNvPr id="9" name="Text 4"/>
          <p:cNvSpPr/>
          <p:nvPr>
            <p:custDataLst>
              <p:tags r:id="rId10"/>
            </p:custDataLst>
          </p:nvPr>
        </p:nvSpPr>
        <p:spPr>
          <a:xfrm>
            <a:off x="254264" y="2737892"/>
            <a:ext cx="2707225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TEST宏的定义与作用</a:t>
            </a:r>
            <a:endParaRPr lang="en-US" sz="1440" dirty="0"/>
          </a:p>
        </p:txBody>
      </p:sp>
      <p:sp>
        <p:nvSpPr>
          <p:cNvPr id="10" name="Text 5"/>
          <p:cNvSpPr/>
          <p:nvPr>
            <p:custDataLst>
              <p:tags r:id="rId11"/>
            </p:custDataLst>
          </p:nvPr>
        </p:nvSpPr>
        <p:spPr>
          <a:xfrm>
            <a:off x="474071" y="3195092"/>
            <a:ext cx="2267609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TEST宏在GTest中扮演关键角色，它用于定义测试用例的边界，明确每个测试单元的起始与结束，为测试代码的组织提供了清晰的结构。</a:t>
            </a:r>
            <a:endParaRPr lang="en-US" sz="1440" dirty="0"/>
          </a:p>
        </p:txBody>
      </p:sp>
      <p:sp>
        <p:nvSpPr>
          <p:cNvPr id="11" name="Text 6"/>
          <p:cNvSpPr/>
          <p:nvPr>
            <p:custDataLst>
              <p:tags r:id="rId12"/>
            </p:custDataLst>
          </p:nvPr>
        </p:nvSpPr>
        <p:spPr>
          <a:xfrm>
            <a:off x="3218074" y="2737892"/>
            <a:ext cx="2707538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1DA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测试用例编写规范</a:t>
            </a:r>
            <a:endParaRPr lang="en-US" sz="1440" dirty="0"/>
          </a:p>
        </p:txBody>
      </p:sp>
      <p:sp>
        <p:nvSpPr>
          <p:cNvPr id="12" name="Text 7"/>
          <p:cNvSpPr/>
          <p:nvPr>
            <p:custDataLst>
              <p:tags r:id="rId13"/>
            </p:custDataLst>
          </p:nvPr>
        </p:nvSpPr>
        <p:spPr>
          <a:xfrm>
            <a:off x="3438038" y="3195092"/>
            <a:ext cx="2267609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遵循特定规范编写测试用例至关重要，包括命名规则、前置条件设置及后置清理操作，确保测试的可读性和可维护性，提升测试效率。</a:t>
            </a:r>
            <a:endParaRPr lang="en-US" sz="1440" dirty="0"/>
          </a:p>
        </p:txBody>
      </p:sp>
      <p:sp>
        <p:nvSpPr>
          <p:cNvPr id="13" name="Text 8"/>
          <p:cNvSpPr/>
          <p:nvPr>
            <p:custDataLst>
              <p:tags r:id="rId14"/>
            </p:custDataLst>
          </p:nvPr>
        </p:nvSpPr>
        <p:spPr>
          <a:xfrm>
            <a:off x="6182198" y="2737892"/>
            <a:ext cx="2707538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测试用例执行流程</a:t>
            </a:r>
            <a:endParaRPr lang="en-US" sz="1440" dirty="0"/>
          </a:p>
        </p:txBody>
      </p:sp>
      <p:sp>
        <p:nvSpPr>
          <p:cNvPr id="14" name="Text 9"/>
          <p:cNvSpPr/>
          <p:nvPr>
            <p:custDataLst>
              <p:tags r:id="rId15"/>
            </p:custDataLst>
          </p:nvPr>
        </p:nvSpPr>
        <p:spPr>
          <a:xfrm>
            <a:off x="6402162" y="3195092"/>
            <a:ext cx="2267609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GTest框架下测试用例的执行遵循既定流程，从初始化到断言验证，再到结果报告，每一步都严谨有序，保障测试的准确性和可靠性。</a:t>
            </a:r>
            <a:endParaRPr lang="en-US" sz="144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断言机制分类及使用场景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42" y="3533242"/>
            <a:ext cx="5076120" cy="9144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664" y="2361116"/>
            <a:ext cx="5052184" cy="9144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297" y="1189396"/>
            <a:ext cx="5076566" cy="91440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266152" y="958648"/>
            <a:ext cx="3099446" cy="3719335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126" y="2119543"/>
            <a:ext cx="1035220" cy="1397547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7570" y="2361116"/>
            <a:ext cx="4830775" cy="914400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3031322" y="2484040"/>
            <a:ext cx="668552" cy="668552"/>
          </a:xfrm>
          <a:custGeom>
            <a:avLst/>
            <a:gdLst/>
            <a:ahLst/>
            <a:cxnLst/>
            <a:rect l="l" t="t" r="r" b="b"/>
            <a:pathLst>
              <a:path w="668552" h="668552">
                <a:moveTo>
                  <a:pt x="334276" y="0"/>
                </a:moveTo>
                <a:moveTo>
                  <a:pt x="334276" y="0"/>
                </a:moveTo>
                <a:cubicBezTo>
                  <a:pt x="518768" y="0"/>
                  <a:pt x="668552" y="149784"/>
                  <a:pt x="668552" y="334276"/>
                </a:cubicBezTo>
                <a:cubicBezTo>
                  <a:pt x="668552" y="518768"/>
                  <a:pt x="518768" y="668552"/>
                  <a:pt x="334276" y="668552"/>
                </a:cubicBezTo>
                <a:cubicBezTo>
                  <a:pt x="149784" y="668552"/>
                  <a:pt x="0" y="518768"/>
                  <a:pt x="0" y="334276"/>
                </a:cubicBezTo>
                <a:cubicBezTo>
                  <a:pt x="0" y="149784"/>
                  <a:pt x="149784" y="0"/>
                  <a:pt x="33427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0" name="Text 2"/>
          <p:cNvSpPr/>
          <p:nvPr/>
        </p:nvSpPr>
        <p:spPr>
          <a:xfrm>
            <a:off x="2935858" y="2493704"/>
            <a:ext cx="859481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1DA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436" y="3533242"/>
            <a:ext cx="4830775" cy="914400"/>
          </a:xfrm>
          <a:prstGeom prst="rect">
            <a:avLst/>
          </a:prstGeom>
        </p:spPr>
      </p:pic>
      <p:sp>
        <p:nvSpPr>
          <p:cNvPr id="12" name="Shape 3"/>
          <p:cNvSpPr/>
          <p:nvPr/>
        </p:nvSpPr>
        <p:spPr>
          <a:xfrm>
            <a:off x="2649993" y="3655760"/>
            <a:ext cx="668552" cy="668552"/>
          </a:xfrm>
          <a:custGeom>
            <a:avLst/>
            <a:gdLst/>
            <a:ahLst/>
            <a:cxnLst/>
            <a:rect l="l" t="t" r="r" b="b"/>
            <a:pathLst>
              <a:path w="668552" h="668552">
                <a:moveTo>
                  <a:pt x="334276" y="0"/>
                </a:moveTo>
                <a:moveTo>
                  <a:pt x="334276" y="0"/>
                </a:moveTo>
                <a:cubicBezTo>
                  <a:pt x="518768" y="0"/>
                  <a:pt x="668552" y="149784"/>
                  <a:pt x="668552" y="334276"/>
                </a:cubicBezTo>
                <a:cubicBezTo>
                  <a:pt x="668552" y="518768"/>
                  <a:pt x="518768" y="668552"/>
                  <a:pt x="334276" y="668552"/>
                </a:cubicBezTo>
                <a:cubicBezTo>
                  <a:pt x="149784" y="668552"/>
                  <a:pt x="0" y="518768"/>
                  <a:pt x="0" y="334276"/>
                </a:cubicBezTo>
                <a:cubicBezTo>
                  <a:pt x="0" y="149784"/>
                  <a:pt x="149784" y="0"/>
                  <a:pt x="33427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3" name="Text 4"/>
          <p:cNvSpPr/>
          <p:nvPr/>
        </p:nvSpPr>
        <p:spPr>
          <a:xfrm>
            <a:off x="2554528" y="3665424"/>
            <a:ext cx="859481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6240" y="1189396"/>
            <a:ext cx="4831199" cy="914400"/>
          </a:xfrm>
          <a:prstGeom prst="rect">
            <a:avLst/>
          </a:prstGeom>
        </p:spPr>
      </p:pic>
      <p:sp>
        <p:nvSpPr>
          <p:cNvPr id="15" name="Shape 5"/>
          <p:cNvSpPr/>
          <p:nvPr/>
        </p:nvSpPr>
        <p:spPr>
          <a:xfrm>
            <a:off x="2649993" y="1312319"/>
            <a:ext cx="668552" cy="668552"/>
          </a:xfrm>
          <a:custGeom>
            <a:avLst/>
            <a:gdLst/>
            <a:ahLst/>
            <a:cxnLst/>
            <a:rect l="l" t="t" r="r" b="b"/>
            <a:pathLst>
              <a:path w="668552" h="668552">
                <a:moveTo>
                  <a:pt x="334276" y="0"/>
                </a:moveTo>
                <a:moveTo>
                  <a:pt x="334276" y="0"/>
                </a:moveTo>
                <a:cubicBezTo>
                  <a:pt x="518768" y="0"/>
                  <a:pt x="668552" y="149784"/>
                  <a:pt x="668552" y="334276"/>
                </a:cubicBezTo>
                <a:cubicBezTo>
                  <a:pt x="668552" y="518768"/>
                  <a:pt x="518768" y="668552"/>
                  <a:pt x="334276" y="668552"/>
                </a:cubicBezTo>
                <a:cubicBezTo>
                  <a:pt x="149784" y="668552"/>
                  <a:pt x="0" y="518768"/>
                  <a:pt x="0" y="334276"/>
                </a:cubicBezTo>
                <a:cubicBezTo>
                  <a:pt x="0" y="149784"/>
                  <a:pt x="149784" y="0"/>
                  <a:pt x="33427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6" name="Text 6"/>
          <p:cNvSpPr/>
          <p:nvPr/>
        </p:nvSpPr>
        <p:spPr>
          <a:xfrm>
            <a:off x="2554528" y="1321984"/>
            <a:ext cx="859481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17" name="Text 7"/>
          <p:cNvSpPr/>
          <p:nvPr/>
        </p:nvSpPr>
        <p:spPr>
          <a:xfrm>
            <a:off x="3353948" y="1245607"/>
            <a:ext cx="4969548" cy="3840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断言类型全解析</a:t>
            </a:r>
            <a:endParaRPr lang="en-US" sz="1440" dirty="0"/>
          </a:p>
        </p:txBody>
      </p:sp>
      <p:sp>
        <p:nvSpPr>
          <p:cNvPr id="18" name="Text 8"/>
          <p:cNvSpPr/>
          <p:nvPr/>
        </p:nvSpPr>
        <p:spPr>
          <a:xfrm>
            <a:off x="3353910" y="1491386"/>
            <a:ext cx="5029448" cy="5486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GTest 中的断言机制涵盖多种类型，如 EXPECT_TRUE、ASSERT_EQ 等，分别适用于不同场景，精准判断测试条件是否满足，为单元测试提供可靠依据。</a:t>
            </a:r>
            <a:endParaRPr lang="en-US" sz="1440" dirty="0"/>
          </a:p>
        </p:txBody>
      </p:sp>
      <p:sp>
        <p:nvSpPr>
          <p:cNvPr id="19" name="Text 9"/>
          <p:cNvSpPr/>
          <p:nvPr/>
        </p:nvSpPr>
        <p:spPr>
          <a:xfrm>
            <a:off x="3735278" y="2417327"/>
            <a:ext cx="4921161" cy="3840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关键断言使用处</a:t>
            </a:r>
            <a:endParaRPr lang="en-US" sz="1440" dirty="0"/>
          </a:p>
        </p:txBody>
      </p:sp>
      <p:sp>
        <p:nvSpPr>
          <p:cNvPr id="20" name="Text 10"/>
          <p:cNvSpPr/>
          <p:nvPr/>
        </p:nvSpPr>
        <p:spPr>
          <a:xfrm>
            <a:off x="3735215" y="2662733"/>
            <a:ext cx="4996857" cy="5486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在边界值测试里，用断言验证输入输出边界；异常流程测试中，凭借断言确认异常抛出情况，确保代码在各类复杂场景下正确运行。</a:t>
            </a:r>
            <a:endParaRPr lang="en-US" sz="1440" dirty="0"/>
          </a:p>
        </p:txBody>
      </p:sp>
      <p:sp>
        <p:nvSpPr>
          <p:cNvPr id="21" name="Text 11"/>
          <p:cNvSpPr/>
          <p:nvPr/>
        </p:nvSpPr>
        <p:spPr>
          <a:xfrm>
            <a:off x="3353948" y="3589048"/>
            <a:ext cx="4969548" cy="3840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断言场景巧运用</a:t>
            </a:r>
            <a:endParaRPr lang="en-US" sz="1440" dirty="0"/>
          </a:p>
        </p:txBody>
      </p:sp>
      <p:sp>
        <p:nvSpPr>
          <p:cNvPr id="22" name="Text 12"/>
          <p:cNvSpPr/>
          <p:nvPr/>
        </p:nvSpPr>
        <p:spPr>
          <a:xfrm>
            <a:off x="3353910" y="3834994"/>
            <a:ext cx="5029448" cy="5486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对于函数返回值检查，合理选择断言；类成员变量状态验证时，恰当运用断言，让断言助力测试用例精准覆盖代码逻辑关键节点。</a:t>
            </a:r>
            <a:endParaRPr lang="en-US" sz="144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断言机制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63695" y="383857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047750" y="694690"/>
            <a:ext cx="6211570" cy="4358640"/>
            <a:chOff x="801" y="1094"/>
            <a:chExt cx="10610" cy="744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" y="1094"/>
              <a:ext cx="10588" cy="32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" y="4335"/>
              <a:ext cx="10611" cy="42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断言机制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63695" y="383857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" y="986790"/>
            <a:ext cx="8108950" cy="2413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断言机制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63695" y="383857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0" y="954405"/>
            <a:ext cx="5346700" cy="31305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断言机制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63695" y="383857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962025"/>
            <a:ext cx="7886700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测试套件组织与管理策略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4056412" y="1508760"/>
            <a:ext cx="174439" cy="0"/>
          </a:xfrm>
          <a:custGeom>
            <a:avLst/>
            <a:gdLst/>
            <a:ahLst/>
            <a:cxnLst/>
            <a:rect l="l" t="t" r="r" b="b"/>
            <a:pathLst>
              <a:path w="174439">
                <a:moveTo>
                  <a:pt x="174439" y="0"/>
                </a:moveTo>
                <a:moveTo>
                  <a:pt x="174439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2273FF"/>
            </a:solidFill>
            <a:prstDash val="solid"/>
            <a:headEnd type="none"/>
            <a:tailEnd type="arrow"/>
          </a:ln>
        </p:spPr>
      </p:sp>
      <p:sp>
        <p:nvSpPr>
          <p:cNvPr id="4" name="Shape 2"/>
          <p:cNvSpPr/>
          <p:nvPr/>
        </p:nvSpPr>
        <p:spPr>
          <a:xfrm>
            <a:off x="4955413" y="2798064"/>
            <a:ext cx="177670" cy="0"/>
          </a:xfrm>
          <a:custGeom>
            <a:avLst/>
            <a:gdLst/>
            <a:ahLst/>
            <a:cxnLst/>
            <a:rect l="l" t="t" r="r" b="b"/>
            <a:pathLst>
              <a:path w="177670">
                <a:moveTo>
                  <a:pt x="0" y="0"/>
                </a:moveTo>
                <a:moveTo>
                  <a:pt x="0" y="0"/>
                </a:moveTo>
                <a:lnTo>
                  <a:pt x="177670" y="0"/>
                </a:lnTo>
              </a:path>
            </a:pathLst>
          </a:custGeom>
          <a:noFill/>
          <a:ln w="19050">
            <a:solidFill>
              <a:srgbClr val="2273FF"/>
            </a:solidFill>
            <a:prstDash val="solid"/>
            <a:headEnd type="none"/>
            <a:tailEnd type="arrow"/>
          </a:ln>
        </p:spPr>
      </p:sp>
      <p:sp>
        <p:nvSpPr>
          <p:cNvPr id="5" name="Shape 3"/>
          <p:cNvSpPr/>
          <p:nvPr/>
        </p:nvSpPr>
        <p:spPr>
          <a:xfrm>
            <a:off x="4048826" y="4091940"/>
            <a:ext cx="175088" cy="0"/>
          </a:xfrm>
          <a:custGeom>
            <a:avLst/>
            <a:gdLst/>
            <a:ahLst/>
            <a:cxnLst/>
            <a:rect l="l" t="t" r="r" b="b"/>
            <a:pathLst>
              <a:path w="175088">
                <a:moveTo>
                  <a:pt x="175088" y="0"/>
                </a:moveTo>
                <a:moveTo>
                  <a:pt x="175088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2273FF"/>
            </a:solidFill>
            <a:prstDash val="solid"/>
            <a:headEnd type="none"/>
            <a:tailEnd type="arrow"/>
          </a:ln>
        </p:spPr>
      </p:sp>
      <p:sp>
        <p:nvSpPr>
          <p:cNvPr id="6" name="Text 4"/>
          <p:cNvSpPr/>
          <p:nvPr/>
        </p:nvSpPr>
        <p:spPr>
          <a:xfrm>
            <a:off x="4218228" y="1143000"/>
            <a:ext cx="745435" cy="70408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3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4218228" y="3776472"/>
            <a:ext cx="74543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4209084" y="2468880"/>
            <a:ext cx="74543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932" y="1045159"/>
            <a:ext cx="914400" cy="914400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932" y="2350008"/>
            <a:ext cx="914400" cy="914400"/>
          </a:xfrm>
          <a:prstGeom prst="rect">
            <a:avLst/>
          </a:prstGeom>
        </p:spPr>
      </p:pic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932" y="3657600"/>
            <a:ext cx="914400" cy="9144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27671" y="1143000"/>
            <a:ext cx="3567074" cy="393192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测试套件结构搭建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327671" y="1410919"/>
            <a:ext cx="3567074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合理构建测试套件的层次架构，划分模块与功能单元，将不同类型测试分类归纳，使测试体系条理清晰，便于管理与执行，提高整体测试效率。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5248972" y="2221992"/>
            <a:ext cx="3567074" cy="393192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命名规范与标识策略</a:t>
            </a:r>
            <a:endParaRPr lang="en-US" sz="1440" dirty="0"/>
          </a:p>
        </p:txBody>
      </p:sp>
      <p:sp>
        <p:nvSpPr>
          <p:cNvPr id="15" name="Text 10"/>
          <p:cNvSpPr/>
          <p:nvPr/>
        </p:nvSpPr>
        <p:spPr>
          <a:xfrm>
            <a:off x="5248972" y="2487168"/>
            <a:ext cx="3567357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制定统一的测试套件命名规则，采用具有明确意义的名称标识各测试部分，方便团队成员快速识别测试内容与目标，避免混淆，提升协作开发效率。</a:t>
            </a:r>
            <a:endParaRPr lang="en-US" sz="1440" dirty="0"/>
          </a:p>
        </p:txBody>
      </p:sp>
      <p:sp>
        <p:nvSpPr>
          <p:cNvPr id="16" name="Text 11"/>
          <p:cNvSpPr/>
          <p:nvPr/>
        </p:nvSpPr>
        <p:spPr>
          <a:xfrm>
            <a:off x="327671" y="3236976"/>
            <a:ext cx="3567074" cy="393192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依赖管理与顺序规划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328585" y="3511296"/>
            <a:ext cx="3567074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梳理测试套件间的依赖关系，确定正确的执行顺序，确保前置条件满足，防止因依赖缺失或顺序错乱导致测试失败，保障测试流程的顺畅与准确。</a:t>
            </a:r>
            <a:endParaRPr lang="en-US" sz="144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灵活的组织测试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63695" y="383857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019175"/>
            <a:ext cx="544830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灵活的组织测试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63695" y="383857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80" y="694690"/>
            <a:ext cx="5702300" cy="42989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灵活的组织测试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63695" y="383857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377950"/>
            <a:ext cx="53721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5812" y="2112874"/>
            <a:ext cx="4215092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GTest框架概述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998221" y="226089"/>
            <a:ext cx="4145779" cy="3331900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450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灵活的组织测试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63695" y="383857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9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5" y="694690"/>
            <a:ext cx="7786370" cy="191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" y="2716530"/>
            <a:ext cx="7058660" cy="2426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灵活的组织测试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63695" y="383857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11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73" y="797878"/>
            <a:ext cx="5272405" cy="4040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灵活的组织测试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63695" y="383857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12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" y="694690"/>
            <a:ext cx="5271770" cy="34518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546225" y="444912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安装插件后可以直接点击就可以运行。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灵活的组织测试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63695" y="383857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0210" y="694373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  <a:ea typeface="宋体" panose="02010600030101010101" pitchFamily="2" charset="-122"/>
              </a:rPr>
              <a:t>过滤某一类级别下的测试用例进行测试</a:t>
            </a:r>
            <a:endParaRPr lang="zh-CN" altLang="en-US" sz="1600" b="1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031875"/>
            <a:ext cx="4808220" cy="3976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灵活的组织测试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63695" y="383857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418" y="1318260"/>
            <a:ext cx="5271135" cy="125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498" y="2750820"/>
            <a:ext cx="5266055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灵活的组织测试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63695" y="383857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75" y="1031875"/>
            <a:ext cx="5452110" cy="398081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灵活的组织测试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63695" y="383857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" y="587375"/>
            <a:ext cx="741045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灵活的组织测试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63695" y="383857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85" y="897255"/>
            <a:ext cx="6057900" cy="20383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灵活的组织测试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63695" y="383857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830" y="77470"/>
            <a:ext cx="5333365" cy="506603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410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GTest</a:t>
            </a:r>
            <a:r>
              <a:rPr lang="zh-CN" alt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灵活的组织测试</a:t>
            </a:r>
            <a:endParaRPr lang="zh-CN" altLang="en-US" sz="2015" b="1" kern="0" spc="72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63695" y="383857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80" y="647065"/>
            <a:ext cx="6324600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GTest定义与核心目标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74" y="939170"/>
            <a:ext cx="890161" cy="97551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67661" y="2153262"/>
            <a:ext cx="8491441" cy="0"/>
          </a:xfrm>
          <a:custGeom>
            <a:avLst/>
            <a:gdLst/>
            <a:ahLst/>
            <a:cxnLst/>
            <a:rect l="l" t="t" r="r" b="b"/>
            <a:pathLst>
              <a:path w="8491441">
                <a:moveTo>
                  <a:pt x="0" y="0"/>
                </a:moveTo>
                <a:moveTo>
                  <a:pt x="0" y="0"/>
                </a:moveTo>
                <a:lnTo>
                  <a:pt x="8491441" y="0"/>
                </a:lnTo>
              </a:path>
            </a:pathLst>
          </a:custGeom>
          <a:noFill/>
          <a:ln w="10162">
            <a:solidFill>
              <a:srgbClr val="2273FF"/>
            </a:solidFill>
            <a:prstDash val="dash"/>
            <a:headEnd type="none"/>
            <a:tailEnd type="none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86102" y="-921254"/>
            <a:ext cx="602916" cy="61577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09244" y="1031844"/>
            <a:ext cx="761819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509" y="939170"/>
            <a:ext cx="890161" cy="9755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97680" y="1031844"/>
            <a:ext cx="761819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9" name="Text 4"/>
          <p:cNvSpPr/>
          <p:nvPr/>
        </p:nvSpPr>
        <p:spPr>
          <a:xfrm>
            <a:off x="280566" y="2294320"/>
            <a:ext cx="2589050" cy="42062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GTest的定义</a:t>
            </a:r>
            <a:endParaRPr lang="en-US" sz="1440" dirty="0"/>
          </a:p>
        </p:txBody>
      </p:sp>
      <p:sp>
        <p:nvSpPr>
          <p:cNvPr id="10" name="Text 5"/>
          <p:cNvSpPr/>
          <p:nvPr/>
        </p:nvSpPr>
        <p:spPr>
          <a:xfrm>
            <a:off x="280566" y="2869876"/>
            <a:ext cx="2419177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Google Test简称GTest，是开源C++测试框架，提供丰富断言与功能，助开发者高效验证代码逻辑正确性与稳定性。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3413066" y="2294320"/>
            <a:ext cx="2589050" cy="42062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核心目标阐述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3413066" y="2869876"/>
            <a:ext cx="2419177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GTest核心目标是简化单元测试编写，通过规范接口与强大功能，精准检测代码问题，提升软件质量与开发效率。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6287289" y="2294320"/>
            <a:ext cx="2589050" cy="42062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目标的意义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6287289" y="2869876"/>
            <a:ext cx="2419177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达成这些目标能让开发者专注业务逻辑，减少测试编码负担，及时发现潜在缺陷，保障软件在复杂环境下可靠运行。</a:t>
            </a:r>
            <a:endParaRPr lang="en-US" sz="144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126" y="939170"/>
            <a:ext cx="890161" cy="975519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086297" y="1031844"/>
            <a:ext cx="761819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5812" y="2112874"/>
            <a:ext cx="4215092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最佳实践与常见问题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998221" y="226089"/>
            <a:ext cx="4145779" cy="3331900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450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44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测试代码可维护性设计原则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4056412" y="1508760"/>
            <a:ext cx="174439" cy="0"/>
          </a:xfrm>
          <a:custGeom>
            <a:avLst/>
            <a:gdLst/>
            <a:ahLst/>
            <a:cxnLst/>
            <a:rect l="l" t="t" r="r" b="b"/>
            <a:pathLst>
              <a:path w="174439">
                <a:moveTo>
                  <a:pt x="174439" y="0"/>
                </a:moveTo>
                <a:moveTo>
                  <a:pt x="174439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2273FF"/>
            </a:solidFill>
            <a:prstDash val="solid"/>
            <a:headEnd type="none"/>
            <a:tailEnd type="arrow"/>
          </a:ln>
        </p:spPr>
      </p:sp>
      <p:sp>
        <p:nvSpPr>
          <p:cNvPr id="4" name="Shape 2"/>
          <p:cNvSpPr/>
          <p:nvPr/>
        </p:nvSpPr>
        <p:spPr>
          <a:xfrm>
            <a:off x="4955413" y="2798064"/>
            <a:ext cx="177670" cy="0"/>
          </a:xfrm>
          <a:custGeom>
            <a:avLst/>
            <a:gdLst/>
            <a:ahLst/>
            <a:cxnLst/>
            <a:rect l="l" t="t" r="r" b="b"/>
            <a:pathLst>
              <a:path w="177670">
                <a:moveTo>
                  <a:pt x="0" y="0"/>
                </a:moveTo>
                <a:moveTo>
                  <a:pt x="0" y="0"/>
                </a:moveTo>
                <a:lnTo>
                  <a:pt x="177670" y="0"/>
                </a:lnTo>
              </a:path>
            </a:pathLst>
          </a:custGeom>
          <a:noFill/>
          <a:ln w="19050">
            <a:solidFill>
              <a:srgbClr val="2273FF"/>
            </a:solidFill>
            <a:prstDash val="solid"/>
            <a:headEnd type="none"/>
            <a:tailEnd type="arrow"/>
          </a:ln>
        </p:spPr>
      </p:sp>
      <p:sp>
        <p:nvSpPr>
          <p:cNvPr id="5" name="Shape 3"/>
          <p:cNvSpPr/>
          <p:nvPr/>
        </p:nvSpPr>
        <p:spPr>
          <a:xfrm>
            <a:off x="4048826" y="4091940"/>
            <a:ext cx="175088" cy="0"/>
          </a:xfrm>
          <a:custGeom>
            <a:avLst/>
            <a:gdLst/>
            <a:ahLst/>
            <a:cxnLst/>
            <a:rect l="l" t="t" r="r" b="b"/>
            <a:pathLst>
              <a:path w="175088">
                <a:moveTo>
                  <a:pt x="175088" y="0"/>
                </a:moveTo>
                <a:moveTo>
                  <a:pt x="175088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2273FF"/>
            </a:solidFill>
            <a:prstDash val="solid"/>
            <a:headEnd type="none"/>
            <a:tailEnd type="arrow"/>
          </a:ln>
        </p:spPr>
      </p:sp>
      <p:sp>
        <p:nvSpPr>
          <p:cNvPr id="6" name="Text 4"/>
          <p:cNvSpPr/>
          <p:nvPr/>
        </p:nvSpPr>
        <p:spPr>
          <a:xfrm>
            <a:off x="4218228" y="1143000"/>
            <a:ext cx="745435" cy="70408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3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4218228" y="3776472"/>
            <a:ext cx="74543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4209084" y="2468880"/>
            <a:ext cx="74543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932" y="1045159"/>
            <a:ext cx="914400" cy="914400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932" y="2350008"/>
            <a:ext cx="914400" cy="914400"/>
          </a:xfrm>
          <a:prstGeom prst="rect">
            <a:avLst/>
          </a:prstGeom>
        </p:spPr>
      </p:pic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932" y="3657600"/>
            <a:ext cx="914400" cy="9144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27671" y="1143000"/>
            <a:ext cx="3567074" cy="393192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模块化设计原则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327671" y="1410919"/>
            <a:ext cx="3567074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将测试代码按功能模块划分，各模块独立且职责明确，便于后期维护与扩展，能快速定位问题，提高代码的可读性和可管理性。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5248972" y="2221992"/>
            <a:ext cx="3567074" cy="393192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命名规范清晰化</a:t>
            </a:r>
            <a:endParaRPr lang="en-US" sz="1440" dirty="0"/>
          </a:p>
        </p:txBody>
      </p:sp>
      <p:sp>
        <p:nvSpPr>
          <p:cNvPr id="15" name="Text 10"/>
          <p:cNvSpPr/>
          <p:nvPr/>
        </p:nvSpPr>
        <p:spPr>
          <a:xfrm>
            <a:off x="5248972" y="2487168"/>
            <a:ext cx="3567357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遵循统一的命名规则，测试函数、变量等名称准确反映其用途，使代码易于理解，减少因命名混乱导致的误解，提升整体可维护性。</a:t>
            </a:r>
            <a:endParaRPr lang="en-US" sz="1440" dirty="0"/>
          </a:p>
        </p:txBody>
      </p:sp>
      <p:sp>
        <p:nvSpPr>
          <p:cNvPr id="16" name="Text 11"/>
          <p:cNvSpPr/>
          <p:nvPr/>
        </p:nvSpPr>
        <p:spPr>
          <a:xfrm>
            <a:off x="327671" y="3236976"/>
            <a:ext cx="3567074" cy="393192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注释详细合理化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328585" y="3511296"/>
            <a:ext cx="3567074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为关键测试逻辑和复杂操作添加详细注释，解释意图和实现思路，方便他人阅读和后续修改，确保测试代码的长期可维护性。</a:t>
            </a:r>
            <a:endParaRPr lang="en-US" sz="144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测试覆盖率优化技巧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416142" y="1095306"/>
            <a:ext cx="8311715" cy="3574735"/>
          </a:xfrm>
          <a:custGeom>
            <a:avLst/>
            <a:gdLst/>
            <a:ahLst/>
            <a:cxnLst/>
            <a:rect l="l" t="t" r="r" b="b"/>
            <a:pathLst>
              <a:path w="8311715" h="3574735">
                <a:moveTo>
                  <a:pt x="255784" y="0"/>
                </a:moveTo>
                <a:moveTo>
                  <a:pt x="255784" y="0"/>
                </a:moveTo>
                <a:lnTo>
                  <a:pt x="8055931" y="0"/>
                </a:lnTo>
                <a:quadBezTo>
                  <a:pt x="8311715" y="0"/>
                  <a:pt x="8311715" y="255784"/>
                </a:quadBezTo>
                <a:lnTo>
                  <a:pt x="8311715" y="3318951"/>
                </a:lnTo>
                <a:quadBezTo>
                  <a:pt x="8311715" y="3574735"/>
                  <a:pt x="8055931" y="3574735"/>
                </a:quadBezTo>
                <a:lnTo>
                  <a:pt x="255784" y="3574735"/>
                </a:lnTo>
                <a:quadBezTo>
                  <a:pt x="0" y="3574735"/>
                  <a:pt x="0" y="3318951"/>
                </a:quadBezTo>
                <a:lnTo>
                  <a:pt x="0" y="255784"/>
                </a:lnTo>
                <a:quadBezTo>
                  <a:pt x="0" y="0"/>
                  <a:pt x="255784" y="0"/>
                </a:quadBezTo>
                <a:close/>
              </a:path>
            </a:pathLst>
          </a:custGeom>
          <a:solidFill>
            <a:srgbClr val="FFFFFF"/>
          </a:solidFill>
          <a:effectLst>
            <a:outerShdw blurRad="19050" dist="38100" dir="2700000" algn="bl" rotWithShape="0">
              <a:srgbClr val="808080">
                <a:alpha val="14902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751435" y="1950136"/>
            <a:ext cx="2295442" cy="626033"/>
          </a:xfrm>
          <a:custGeom>
            <a:avLst/>
            <a:gdLst/>
            <a:ahLst/>
            <a:cxnLst/>
            <a:rect l="l" t="t" r="r" b="b"/>
            <a:pathLst>
              <a:path w="2295442" h="626033">
                <a:moveTo>
                  <a:pt x="267010" y="0"/>
                </a:moveTo>
                <a:moveTo>
                  <a:pt x="267010" y="0"/>
                </a:moveTo>
                <a:lnTo>
                  <a:pt x="2028431" y="0"/>
                </a:lnTo>
                <a:quadBezTo>
                  <a:pt x="2295442" y="0"/>
                  <a:pt x="2295442" y="313016"/>
                </a:quadBezTo>
                <a:lnTo>
                  <a:pt x="2295442" y="313016"/>
                </a:lnTo>
                <a:quadBezTo>
                  <a:pt x="2295442" y="626033"/>
                  <a:pt x="2028431" y="626033"/>
                </a:quadBezTo>
                <a:lnTo>
                  <a:pt x="267010" y="626033"/>
                </a:lnTo>
                <a:quadBezTo>
                  <a:pt x="0" y="626033"/>
                  <a:pt x="0" y="313016"/>
                </a:quadBezTo>
                <a:lnTo>
                  <a:pt x="0" y="313016"/>
                </a:lnTo>
                <a:quadBezTo>
                  <a:pt x="0" y="0"/>
                  <a:pt x="267010" y="0"/>
                </a:quadBezTo>
                <a:close/>
              </a:path>
            </a:pathLst>
          </a:custGeom>
          <a:solidFill>
            <a:srgbClr val="2273FF"/>
          </a:solidFill>
        </p:spPr>
      </p:sp>
      <p:sp>
        <p:nvSpPr>
          <p:cNvPr id="5" name="Shape 3"/>
          <p:cNvSpPr/>
          <p:nvPr/>
        </p:nvSpPr>
        <p:spPr>
          <a:xfrm>
            <a:off x="849760" y="2803925"/>
            <a:ext cx="2098790" cy="0"/>
          </a:xfrm>
          <a:custGeom>
            <a:avLst/>
            <a:gdLst/>
            <a:ahLst/>
            <a:cxnLst/>
            <a:rect l="l" t="t" r="r" b="b"/>
            <a:pathLst>
              <a:path w="2098790">
                <a:moveTo>
                  <a:pt x="0" y="0"/>
                </a:moveTo>
                <a:moveTo>
                  <a:pt x="0" y="0"/>
                </a:moveTo>
                <a:lnTo>
                  <a:pt x="2098790" y="0"/>
                </a:lnTo>
              </a:path>
            </a:pathLst>
          </a:custGeom>
          <a:noFill/>
          <a:ln w="9525">
            <a:solidFill>
              <a:srgbClr val="2273FF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48" y="1464158"/>
            <a:ext cx="2085615" cy="48597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3432553" y="1950136"/>
            <a:ext cx="2295442" cy="626033"/>
          </a:xfrm>
          <a:custGeom>
            <a:avLst/>
            <a:gdLst/>
            <a:ahLst/>
            <a:cxnLst/>
            <a:rect l="l" t="t" r="r" b="b"/>
            <a:pathLst>
              <a:path w="2295442" h="626033">
                <a:moveTo>
                  <a:pt x="267010" y="0"/>
                </a:moveTo>
                <a:moveTo>
                  <a:pt x="267010" y="0"/>
                </a:moveTo>
                <a:lnTo>
                  <a:pt x="2028431" y="0"/>
                </a:lnTo>
                <a:quadBezTo>
                  <a:pt x="2295442" y="0"/>
                  <a:pt x="2295442" y="313016"/>
                </a:quadBezTo>
                <a:lnTo>
                  <a:pt x="2295442" y="313016"/>
                </a:lnTo>
                <a:quadBezTo>
                  <a:pt x="2295442" y="626033"/>
                  <a:pt x="2028431" y="626033"/>
                </a:quadBezTo>
                <a:lnTo>
                  <a:pt x="267010" y="626033"/>
                </a:lnTo>
                <a:quadBezTo>
                  <a:pt x="0" y="626033"/>
                  <a:pt x="0" y="313016"/>
                </a:quadBezTo>
                <a:lnTo>
                  <a:pt x="0" y="313016"/>
                </a:lnTo>
                <a:quadBezTo>
                  <a:pt x="0" y="0"/>
                  <a:pt x="267010" y="0"/>
                </a:quadBezTo>
                <a:close/>
              </a:path>
            </a:pathLst>
          </a:custGeom>
          <a:solidFill>
            <a:srgbClr val="2273FF"/>
          </a:solidFill>
        </p:spPr>
      </p:sp>
      <p:sp>
        <p:nvSpPr>
          <p:cNvPr id="8" name="Shape 5"/>
          <p:cNvSpPr/>
          <p:nvPr/>
        </p:nvSpPr>
        <p:spPr>
          <a:xfrm>
            <a:off x="3530879" y="2803925"/>
            <a:ext cx="2098790" cy="0"/>
          </a:xfrm>
          <a:custGeom>
            <a:avLst/>
            <a:gdLst/>
            <a:ahLst/>
            <a:cxnLst/>
            <a:rect l="l" t="t" r="r" b="b"/>
            <a:pathLst>
              <a:path w="2098790">
                <a:moveTo>
                  <a:pt x="0" y="0"/>
                </a:moveTo>
                <a:moveTo>
                  <a:pt x="0" y="0"/>
                </a:moveTo>
                <a:lnTo>
                  <a:pt x="2098790" y="0"/>
                </a:lnTo>
              </a:path>
            </a:pathLst>
          </a:custGeom>
          <a:noFill/>
          <a:ln w="9525">
            <a:solidFill>
              <a:srgbClr val="2273FF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466" y="1464158"/>
            <a:ext cx="2085615" cy="485978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6097124" y="1950136"/>
            <a:ext cx="2295442" cy="626033"/>
          </a:xfrm>
          <a:custGeom>
            <a:avLst/>
            <a:gdLst/>
            <a:ahLst/>
            <a:cxnLst/>
            <a:rect l="l" t="t" r="r" b="b"/>
            <a:pathLst>
              <a:path w="2295442" h="626033">
                <a:moveTo>
                  <a:pt x="267010" y="0"/>
                </a:moveTo>
                <a:moveTo>
                  <a:pt x="267010" y="0"/>
                </a:moveTo>
                <a:lnTo>
                  <a:pt x="2028431" y="0"/>
                </a:lnTo>
                <a:quadBezTo>
                  <a:pt x="2295442" y="0"/>
                  <a:pt x="2295442" y="313016"/>
                </a:quadBezTo>
                <a:lnTo>
                  <a:pt x="2295442" y="313016"/>
                </a:lnTo>
                <a:quadBezTo>
                  <a:pt x="2295442" y="626033"/>
                  <a:pt x="2028431" y="626033"/>
                </a:quadBezTo>
                <a:lnTo>
                  <a:pt x="267010" y="626033"/>
                </a:lnTo>
                <a:quadBezTo>
                  <a:pt x="0" y="626033"/>
                  <a:pt x="0" y="313016"/>
                </a:quadBezTo>
                <a:lnTo>
                  <a:pt x="0" y="313016"/>
                </a:lnTo>
                <a:quadBezTo>
                  <a:pt x="0" y="0"/>
                  <a:pt x="267010" y="0"/>
                </a:quadBezTo>
                <a:close/>
              </a:path>
            </a:pathLst>
          </a:custGeom>
          <a:solidFill>
            <a:srgbClr val="2273FF"/>
          </a:solidFill>
        </p:spPr>
      </p:sp>
      <p:sp>
        <p:nvSpPr>
          <p:cNvPr id="11" name="Shape 7"/>
          <p:cNvSpPr/>
          <p:nvPr/>
        </p:nvSpPr>
        <p:spPr>
          <a:xfrm>
            <a:off x="6195449" y="2803925"/>
            <a:ext cx="2098790" cy="0"/>
          </a:xfrm>
          <a:custGeom>
            <a:avLst/>
            <a:gdLst/>
            <a:ahLst/>
            <a:cxnLst/>
            <a:rect l="l" t="t" r="r" b="b"/>
            <a:pathLst>
              <a:path w="2098790">
                <a:moveTo>
                  <a:pt x="0" y="0"/>
                </a:moveTo>
                <a:moveTo>
                  <a:pt x="0" y="0"/>
                </a:moveTo>
                <a:lnTo>
                  <a:pt x="2098790" y="0"/>
                </a:lnTo>
              </a:path>
            </a:pathLst>
          </a:custGeom>
          <a:noFill/>
          <a:ln w="9525">
            <a:solidFill>
              <a:srgbClr val="2273FF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037" y="1464158"/>
            <a:ext cx="2085615" cy="48597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5609" y="1095306"/>
            <a:ext cx="2207094" cy="9144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5760" b="1" i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3476727" y="1095306"/>
            <a:ext cx="2207094" cy="9144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5760" b="1" i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</a:t>
            </a:r>
            <a:endParaRPr lang="en-US" sz="1440" dirty="0"/>
          </a:p>
        </p:txBody>
      </p:sp>
      <p:sp>
        <p:nvSpPr>
          <p:cNvPr id="15" name="Text 10"/>
          <p:cNvSpPr/>
          <p:nvPr/>
        </p:nvSpPr>
        <p:spPr>
          <a:xfrm>
            <a:off x="6141298" y="1095306"/>
            <a:ext cx="2207094" cy="9144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5760" b="1" i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</a:t>
            </a:r>
            <a:endParaRPr lang="en-US" sz="144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48" y="1552506"/>
            <a:ext cx="7431305" cy="41965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1435" y="2075701"/>
            <a:ext cx="2295442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合理规划测试用例</a:t>
            </a:r>
            <a:endParaRPr lang="en-US" sz="1440" dirty="0"/>
          </a:p>
        </p:txBody>
      </p:sp>
      <p:sp>
        <p:nvSpPr>
          <p:cNvPr id="18" name="Text 12"/>
          <p:cNvSpPr/>
          <p:nvPr/>
        </p:nvSpPr>
        <p:spPr>
          <a:xfrm>
            <a:off x="728282" y="2875476"/>
            <a:ext cx="2341747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依据功能模块与逻辑分支精心设计测试用例，覆盖正常与异常输入场景，确保各代码路径均被执行，避免遗漏关键逻辑检验，提升覆盖率。</a:t>
            </a:r>
            <a:endParaRPr lang="en-US" sz="1440" dirty="0"/>
          </a:p>
        </p:txBody>
      </p:sp>
      <p:sp>
        <p:nvSpPr>
          <p:cNvPr id="19" name="Text 13"/>
          <p:cNvSpPr/>
          <p:nvPr/>
        </p:nvSpPr>
        <p:spPr>
          <a:xfrm>
            <a:off x="3432553" y="2075701"/>
            <a:ext cx="2295442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善用断言组合策略</a:t>
            </a:r>
            <a:endParaRPr lang="en-US" sz="1440" dirty="0"/>
          </a:p>
        </p:txBody>
      </p:sp>
      <p:sp>
        <p:nvSpPr>
          <p:cNvPr id="20" name="Text 14"/>
          <p:cNvSpPr/>
          <p:nvPr/>
        </p:nvSpPr>
        <p:spPr>
          <a:xfrm>
            <a:off x="3409401" y="2875476"/>
            <a:ext cx="2341747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针对不同数据类型和判断条件，灵活运用多种断言方式，如相等断言、范围断言等，精准验证结果，减少冗余测试，高效提升测试覆盖广度与深度。</a:t>
            </a:r>
            <a:endParaRPr lang="en-US" sz="1440" dirty="0"/>
          </a:p>
        </p:txBody>
      </p:sp>
      <p:sp>
        <p:nvSpPr>
          <p:cNvPr id="21" name="Text 15"/>
          <p:cNvSpPr/>
          <p:nvPr/>
        </p:nvSpPr>
        <p:spPr>
          <a:xfrm>
            <a:off x="6097124" y="2075701"/>
            <a:ext cx="2295442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定期审查测试盲区</a:t>
            </a:r>
            <a:endParaRPr lang="en-US" sz="1440" dirty="0"/>
          </a:p>
        </p:txBody>
      </p:sp>
      <p:sp>
        <p:nvSpPr>
          <p:cNvPr id="22" name="Text 16"/>
          <p:cNvSpPr/>
          <p:nvPr/>
        </p:nvSpPr>
        <p:spPr>
          <a:xfrm>
            <a:off x="6073971" y="2875476"/>
            <a:ext cx="2341747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周期性回顾测试代码，分析未被覆盖的函数与代码块，结合代码变更情况，及时补充测试用例，消除测试盲点，持续优化测试覆盖率水平。</a:t>
            </a:r>
            <a:endParaRPr lang="en-US" sz="144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典型错误案例分析与调试方法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1" y="1066046"/>
            <a:ext cx="4436520" cy="377104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4" y="982706"/>
            <a:ext cx="4423962" cy="376036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443" y="1449195"/>
            <a:ext cx="484281" cy="484281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094231" y="3672546"/>
            <a:ext cx="363931" cy="363931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2222311" y="1135963"/>
            <a:ext cx="6665542" cy="991529"/>
          </a:xfrm>
          <a:custGeom>
            <a:avLst/>
            <a:gdLst/>
            <a:ahLst/>
            <a:cxnLst/>
            <a:rect l="l" t="t" r="r" b="b"/>
            <a:pathLst>
              <a:path w="6665542" h="991529">
                <a:moveTo>
                  <a:pt x="0" y="0"/>
                </a:moveTo>
                <a:moveTo>
                  <a:pt x="0" y="0"/>
                </a:moveTo>
                <a:lnTo>
                  <a:pt x="6665542" y="0"/>
                </a:lnTo>
                <a:lnTo>
                  <a:pt x="6665542" y="991529"/>
                </a:lnTo>
                <a:lnTo>
                  <a:pt x="0" y="991529"/>
                </a:lnTo>
                <a:close/>
              </a:path>
            </a:pathLst>
          </a:custGeom>
          <a:solidFill>
            <a:srgbClr val="2273FF">
              <a:alpha val="5882"/>
            </a:srgbClr>
          </a:solidFill>
        </p:spPr>
      </p:sp>
      <p:sp>
        <p:nvSpPr>
          <p:cNvPr id="8" name="Shape 2"/>
          <p:cNvSpPr/>
          <p:nvPr>
            <p:custDataLst>
              <p:tags r:id="rId7"/>
            </p:custDataLst>
          </p:nvPr>
        </p:nvSpPr>
        <p:spPr>
          <a:xfrm>
            <a:off x="2495848" y="2241059"/>
            <a:ext cx="6392005" cy="1036265"/>
          </a:xfrm>
          <a:custGeom>
            <a:avLst/>
            <a:gdLst/>
            <a:ahLst/>
            <a:cxnLst/>
            <a:rect l="l" t="t" r="r" b="b"/>
            <a:pathLst>
              <a:path w="6392005" h="1036265">
                <a:moveTo>
                  <a:pt x="0" y="0"/>
                </a:moveTo>
                <a:moveTo>
                  <a:pt x="0" y="0"/>
                </a:moveTo>
                <a:lnTo>
                  <a:pt x="6392005" y="0"/>
                </a:lnTo>
                <a:lnTo>
                  <a:pt x="6392005" y="1036265"/>
                </a:lnTo>
                <a:lnTo>
                  <a:pt x="0" y="1036265"/>
                </a:lnTo>
                <a:close/>
              </a:path>
            </a:pathLst>
          </a:custGeom>
          <a:solidFill>
            <a:srgbClr val="2273FF">
              <a:alpha val="5882"/>
            </a:srgbClr>
          </a:solidFill>
        </p:spPr>
      </p:sp>
      <p:sp>
        <p:nvSpPr>
          <p:cNvPr id="9" name="Shape 3"/>
          <p:cNvSpPr/>
          <p:nvPr>
            <p:custDataLst>
              <p:tags r:id="rId8"/>
            </p:custDataLst>
          </p:nvPr>
        </p:nvSpPr>
        <p:spPr>
          <a:xfrm>
            <a:off x="2495848" y="3450894"/>
            <a:ext cx="6392005" cy="997700"/>
          </a:xfrm>
          <a:custGeom>
            <a:avLst/>
            <a:gdLst/>
            <a:ahLst/>
            <a:cxnLst/>
            <a:rect l="l" t="t" r="r" b="b"/>
            <a:pathLst>
              <a:path w="6392005" h="997700">
                <a:moveTo>
                  <a:pt x="0" y="0"/>
                </a:moveTo>
                <a:moveTo>
                  <a:pt x="0" y="0"/>
                </a:moveTo>
                <a:lnTo>
                  <a:pt x="6392005" y="0"/>
                </a:lnTo>
                <a:lnTo>
                  <a:pt x="6392005" y="997700"/>
                </a:lnTo>
                <a:lnTo>
                  <a:pt x="0" y="997700"/>
                </a:lnTo>
                <a:close/>
              </a:path>
            </a:pathLst>
          </a:custGeom>
          <a:solidFill>
            <a:srgbClr val="2273FF">
              <a:alpha val="5882"/>
            </a:srgbClr>
          </a:solidFill>
        </p:spPr>
      </p:sp>
      <p:pic>
        <p:nvPicPr>
          <p:cNvPr id="10" name="Image 4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091036" y="2544318"/>
            <a:ext cx="352384" cy="35238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3070118" y="1457992"/>
            <a:ext cx="2458052" cy="34747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断言误用引发问题</a:t>
            </a:r>
            <a:endParaRPr lang="en-US" sz="1440" dirty="0"/>
          </a:p>
        </p:txBody>
      </p:sp>
      <p:sp>
        <p:nvSpPr>
          <p:cNvPr id="12" name="Text 5"/>
          <p:cNvSpPr/>
          <p:nvPr/>
        </p:nvSpPr>
        <p:spPr>
          <a:xfrm>
            <a:off x="5528170" y="1199971"/>
            <a:ext cx="3293515" cy="85039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 GTest 中，若对断言使用不当，如混淆相等与</a:t>
            </a:r>
            <a:r>
              <a:rPr lang="zh-CN" alt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不等</a:t>
            </a: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断言，可能导致测试结果不准确，无法精准定位代码缺陷，影响单元测试的有效性与可靠性。</a:t>
            </a:r>
            <a:endParaRPr lang="en-US" sz="1440" dirty="0"/>
          </a:p>
        </p:txBody>
      </p:sp>
      <p:sp>
        <p:nvSpPr>
          <p:cNvPr id="13" name="Text 6"/>
          <p:cNvSpPr/>
          <p:nvPr>
            <p:custDataLst>
              <p:tags r:id="rId11"/>
            </p:custDataLst>
          </p:nvPr>
        </p:nvSpPr>
        <p:spPr>
          <a:xfrm>
            <a:off x="3548007" y="2585455"/>
            <a:ext cx="2435684" cy="34747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测试套件混乱</a:t>
            </a:r>
            <a:endParaRPr lang="en-US" sz="1440" dirty="0"/>
          </a:p>
        </p:txBody>
      </p:sp>
      <p:sp>
        <p:nvSpPr>
          <p:cNvPr id="14" name="Text 7"/>
          <p:cNvSpPr/>
          <p:nvPr>
            <p:custDataLst>
              <p:tags r:id="rId12"/>
            </p:custDataLst>
          </p:nvPr>
        </p:nvSpPr>
        <p:spPr>
          <a:xfrm>
            <a:off x="5983691" y="2311135"/>
            <a:ext cx="2837994" cy="85039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当测试套件组织无序，未合理划分不同功能模块测试集，会使测试执行效率低下，且难以清晰判断各模块测试结果，增加问题排查难度与维护成本。</a:t>
            </a:r>
            <a:endParaRPr lang="en-US" sz="1440" dirty="0"/>
          </a:p>
        </p:txBody>
      </p:sp>
      <p:sp>
        <p:nvSpPr>
          <p:cNvPr id="15" name="Text 8"/>
          <p:cNvSpPr/>
          <p:nvPr>
            <p:custDataLst>
              <p:tags r:id="rId13"/>
            </p:custDataLst>
          </p:nvPr>
        </p:nvSpPr>
        <p:spPr>
          <a:xfrm>
            <a:off x="4056920" y="3776008"/>
            <a:ext cx="2223189" cy="34747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环境配置偏差</a:t>
            </a:r>
            <a:endParaRPr lang="en-US" sz="1440" dirty="0"/>
          </a:p>
        </p:txBody>
      </p:sp>
      <p:sp>
        <p:nvSpPr>
          <p:cNvPr id="16" name="Text 9"/>
          <p:cNvSpPr/>
          <p:nvPr>
            <p:custDataLst>
              <p:tags r:id="rId14"/>
            </p:custDataLst>
          </p:nvPr>
        </p:nvSpPr>
        <p:spPr>
          <a:xfrm>
            <a:off x="6280109" y="3437680"/>
            <a:ext cx="2541576" cy="101498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环境配置错误或不一致，像缺少必要的库文件、编译器设置差异等，会导致测试无法正常运行或结果异常，需仔细检查并统一配置以确保测试环境稳定可靠。</a:t>
            </a:r>
            <a:endParaRPr lang="en-US" sz="144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5544" y="2068830"/>
            <a:ext cx="3603325" cy="10058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4320" b="1" kern="0" spc="144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感谢观看！</a:t>
            </a:r>
            <a:endParaRPr lang="en-US" sz="14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单元测试重要性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 rot="2700000">
            <a:off x="434967" y="3156580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1DA5FF">
              <a:alpha val="50000"/>
            </a:srgbClr>
          </a:solidFill>
        </p:spPr>
      </p:sp>
      <p:sp>
        <p:nvSpPr>
          <p:cNvPr id="4" name="Shape 2"/>
          <p:cNvSpPr/>
          <p:nvPr/>
        </p:nvSpPr>
        <p:spPr>
          <a:xfrm rot="2700000">
            <a:off x="434967" y="1930446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1DA5FF">
              <a:alpha val="50000"/>
            </a:srgbClr>
          </a:solidFill>
        </p:spPr>
      </p:sp>
      <p:sp>
        <p:nvSpPr>
          <p:cNvPr id="5" name="Shape 3"/>
          <p:cNvSpPr/>
          <p:nvPr/>
        </p:nvSpPr>
        <p:spPr>
          <a:xfrm rot="2700000">
            <a:off x="434967" y="2543513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2273FF"/>
          </a:solidFill>
        </p:spPr>
      </p:sp>
      <p:sp>
        <p:nvSpPr>
          <p:cNvPr id="6" name="Shape 4"/>
          <p:cNvSpPr/>
          <p:nvPr/>
        </p:nvSpPr>
        <p:spPr>
          <a:xfrm rot="2700000">
            <a:off x="434967" y="3769647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2273FF"/>
          </a:solidFill>
        </p:spPr>
      </p:sp>
      <p:sp>
        <p:nvSpPr>
          <p:cNvPr id="7" name="Shape 5"/>
          <p:cNvSpPr/>
          <p:nvPr/>
        </p:nvSpPr>
        <p:spPr>
          <a:xfrm rot="2700000">
            <a:off x="434967" y="1317379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2273FF"/>
          </a:solidFill>
        </p:spPr>
      </p:sp>
      <p:sp>
        <p:nvSpPr>
          <p:cNvPr id="8" name="Text 6"/>
          <p:cNvSpPr/>
          <p:nvPr/>
        </p:nvSpPr>
        <p:spPr>
          <a:xfrm>
            <a:off x="376676" y="2536963"/>
            <a:ext cx="683510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376676" y="3769647"/>
            <a:ext cx="683510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376676" y="1317379"/>
            <a:ext cx="683510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11" name="Shape 9"/>
          <p:cNvSpPr/>
          <p:nvPr/>
        </p:nvSpPr>
        <p:spPr>
          <a:xfrm>
            <a:off x="968258" y="1128980"/>
            <a:ext cx="7858190" cy="943726"/>
          </a:xfrm>
          <a:custGeom>
            <a:avLst/>
            <a:gdLst/>
            <a:ahLst/>
            <a:cxnLst/>
            <a:rect l="l" t="t" r="r" b="b"/>
            <a:pathLst>
              <a:path w="7858190" h="943726">
                <a:moveTo>
                  <a:pt x="109245" y="0"/>
                </a:moveTo>
                <a:moveTo>
                  <a:pt x="109245" y="0"/>
                </a:moveTo>
                <a:lnTo>
                  <a:pt x="7748946" y="0"/>
                </a:lnTo>
                <a:quadBezTo>
                  <a:pt x="7858190" y="0"/>
                  <a:pt x="7858190" y="117966"/>
                </a:quadBezTo>
                <a:lnTo>
                  <a:pt x="7858190" y="825761"/>
                </a:lnTo>
                <a:quadBezTo>
                  <a:pt x="7858190" y="943726"/>
                  <a:pt x="7748946" y="943726"/>
                </a:quadBezTo>
                <a:lnTo>
                  <a:pt x="109245" y="943726"/>
                </a:lnTo>
                <a:quadBezTo>
                  <a:pt x="0" y="943726"/>
                  <a:pt x="0" y="825761"/>
                </a:quadBezTo>
                <a:lnTo>
                  <a:pt x="0" y="117966"/>
                </a:lnTo>
                <a:quadBezTo>
                  <a:pt x="0" y="0"/>
                  <a:pt x="109245" y="0"/>
                </a:quadBezTo>
                <a:close/>
              </a:path>
            </a:pathLst>
          </a:custGeom>
          <a:solidFill>
            <a:srgbClr val="0084FF">
              <a:alpha val="0"/>
            </a:srgbClr>
          </a:solidFill>
          <a:ln w="19050">
            <a:solidFill>
              <a:srgbClr val="2273F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8258" y="2354848"/>
            <a:ext cx="7858190" cy="943726"/>
          </a:xfrm>
          <a:custGeom>
            <a:avLst/>
            <a:gdLst/>
            <a:ahLst/>
            <a:cxnLst/>
            <a:rect l="l" t="t" r="r" b="b"/>
            <a:pathLst>
              <a:path w="7858190" h="943726">
                <a:moveTo>
                  <a:pt x="109245" y="0"/>
                </a:moveTo>
                <a:moveTo>
                  <a:pt x="109245" y="0"/>
                </a:moveTo>
                <a:lnTo>
                  <a:pt x="7748946" y="0"/>
                </a:lnTo>
                <a:quadBezTo>
                  <a:pt x="7858190" y="0"/>
                  <a:pt x="7858190" y="117966"/>
                </a:quadBezTo>
                <a:lnTo>
                  <a:pt x="7858190" y="825761"/>
                </a:lnTo>
                <a:quadBezTo>
                  <a:pt x="7858190" y="943726"/>
                  <a:pt x="7748946" y="943726"/>
                </a:quadBezTo>
                <a:lnTo>
                  <a:pt x="109245" y="943726"/>
                </a:lnTo>
                <a:quadBezTo>
                  <a:pt x="0" y="943726"/>
                  <a:pt x="0" y="825761"/>
                </a:quadBezTo>
                <a:lnTo>
                  <a:pt x="0" y="117966"/>
                </a:lnTo>
                <a:quadBezTo>
                  <a:pt x="0" y="0"/>
                  <a:pt x="109245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273F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8258" y="3581248"/>
            <a:ext cx="7858190" cy="943726"/>
          </a:xfrm>
          <a:custGeom>
            <a:avLst/>
            <a:gdLst/>
            <a:ahLst/>
            <a:cxnLst/>
            <a:rect l="l" t="t" r="r" b="b"/>
            <a:pathLst>
              <a:path w="7858190" h="943726">
                <a:moveTo>
                  <a:pt x="109245" y="0"/>
                </a:moveTo>
                <a:moveTo>
                  <a:pt x="109245" y="0"/>
                </a:moveTo>
                <a:lnTo>
                  <a:pt x="7748946" y="0"/>
                </a:lnTo>
                <a:quadBezTo>
                  <a:pt x="7858190" y="0"/>
                  <a:pt x="7858190" y="117966"/>
                </a:quadBezTo>
                <a:lnTo>
                  <a:pt x="7858190" y="825761"/>
                </a:lnTo>
                <a:quadBezTo>
                  <a:pt x="7858190" y="943726"/>
                  <a:pt x="7748946" y="943726"/>
                </a:quadBezTo>
                <a:lnTo>
                  <a:pt x="109245" y="943726"/>
                </a:lnTo>
                <a:quadBezTo>
                  <a:pt x="0" y="943726"/>
                  <a:pt x="0" y="825761"/>
                </a:quadBezTo>
                <a:lnTo>
                  <a:pt x="0" y="117966"/>
                </a:lnTo>
                <a:quadBezTo>
                  <a:pt x="0" y="0"/>
                  <a:pt x="109245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273F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19309" y="1413391"/>
            <a:ext cx="2858315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提升代码质量保障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4127857" y="1289947"/>
            <a:ext cx="4501915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单元测试能细致检查各模块功能，及时发现潜在缺陷，有效减少错误传播，确保代码逻辑正确，为高质量软件奠定坚实基础，提升整体稳定性。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1119309" y="2625544"/>
            <a:ext cx="2858315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助力开发流程优化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4127857" y="2515816"/>
            <a:ext cx="4501915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在开发中单元测试可快速反馈结果，便于开发人员及时调整，避免问题积累，使开发流程更顺畅高效，降低后续修复成本，提高项目推进速度。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1119515" y="3865659"/>
            <a:ext cx="2858315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增强系统维护能力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4129686" y="3733071"/>
            <a:ext cx="4500086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通过单元测试明确模块接口与功能，新成员能快速理解代码，后续维护时定位问题准确，修改影响清晰，保障系统持续稳定运行，延长软件生命周期。</a:t>
            </a:r>
            <a:endParaRPr lang="en-US" sz="14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GTest与其他测试框架对比优势</a:t>
            </a:r>
            <a:endParaRPr lang="en-US" sz="1440" dirty="0"/>
          </a:p>
        </p:txBody>
      </p:sp>
      <p:sp>
        <p:nvSpPr>
          <p:cNvPr id="3" name="Shape 1"/>
          <p:cNvSpPr/>
          <p:nvPr>
            <p:custDataLst>
              <p:tags r:id="rId2"/>
            </p:custDataLst>
          </p:nvPr>
        </p:nvSpPr>
        <p:spPr>
          <a:xfrm>
            <a:off x="968141" y="1399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2273FF">
              <a:alpha val="40000"/>
            </a:srgbClr>
          </a:solidFill>
        </p:spPr>
      </p:sp>
      <p:sp>
        <p:nvSpPr>
          <p:cNvPr id="4" name="Text 2"/>
          <p:cNvSpPr/>
          <p:nvPr>
            <p:custDataLst>
              <p:tags r:id="rId3"/>
            </p:custDataLst>
          </p:nvPr>
        </p:nvSpPr>
        <p:spPr>
          <a:xfrm>
            <a:off x="343003" y="978704"/>
            <a:ext cx="972611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5" name="Shape 3"/>
          <p:cNvSpPr/>
          <p:nvPr>
            <p:custDataLst>
              <p:tags r:id="rId4"/>
            </p:custDataLst>
          </p:nvPr>
        </p:nvSpPr>
        <p:spPr>
          <a:xfrm>
            <a:off x="6858301" y="1399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2273FF">
              <a:alpha val="40000"/>
            </a:srgbClr>
          </a:solidFill>
        </p:spPr>
      </p:sp>
      <p:sp>
        <p:nvSpPr>
          <p:cNvPr id="6" name="Text 4"/>
          <p:cNvSpPr/>
          <p:nvPr>
            <p:custDataLst>
              <p:tags r:id="rId5"/>
            </p:custDataLst>
          </p:nvPr>
        </p:nvSpPr>
        <p:spPr>
          <a:xfrm>
            <a:off x="6233162" y="978704"/>
            <a:ext cx="972611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7" name="Shape 5"/>
          <p:cNvSpPr/>
          <p:nvPr>
            <p:custDataLst>
              <p:tags r:id="rId6"/>
            </p:custDataLst>
          </p:nvPr>
        </p:nvSpPr>
        <p:spPr>
          <a:xfrm>
            <a:off x="3904076" y="1399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2273FF">
              <a:alpha val="40000"/>
            </a:srgbClr>
          </a:solidFill>
        </p:spPr>
      </p:sp>
      <p:sp>
        <p:nvSpPr>
          <p:cNvPr id="8" name="Text 6"/>
          <p:cNvSpPr/>
          <p:nvPr>
            <p:custDataLst>
              <p:tags r:id="rId7"/>
            </p:custDataLst>
          </p:nvPr>
        </p:nvSpPr>
        <p:spPr>
          <a:xfrm>
            <a:off x="3278937" y="978704"/>
            <a:ext cx="972611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320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9" name="Text 7"/>
          <p:cNvSpPr/>
          <p:nvPr>
            <p:custDataLst>
              <p:tags r:id="rId8"/>
            </p:custDataLst>
          </p:nvPr>
        </p:nvSpPr>
        <p:spPr>
          <a:xfrm>
            <a:off x="343003" y="1808683"/>
            <a:ext cx="2567635" cy="42062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丰富的断言机制</a:t>
            </a:r>
            <a:endParaRPr lang="en-US" sz="1440" dirty="0"/>
          </a:p>
        </p:txBody>
      </p:sp>
      <p:sp>
        <p:nvSpPr>
          <p:cNvPr id="10" name="Text 8"/>
          <p:cNvSpPr/>
          <p:nvPr>
            <p:custDataLst>
              <p:tags r:id="rId9"/>
            </p:custDataLst>
          </p:nvPr>
        </p:nvSpPr>
        <p:spPr>
          <a:xfrm>
            <a:off x="343003" y="2457650"/>
            <a:ext cx="2567635" cy="95097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1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Google Test框架提供多种断言方式，涵盖相等、不等、包含等关系，满足各种测试场景需求，助力开发者精准验证代码逻辑与功能。</a:t>
            </a:r>
            <a:endParaRPr lang="en-US" sz="1440" dirty="0"/>
          </a:p>
        </p:txBody>
      </p:sp>
      <p:sp>
        <p:nvSpPr>
          <p:cNvPr id="11" name="Text 9"/>
          <p:cNvSpPr/>
          <p:nvPr>
            <p:custDataLst>
              <p:tags r:id="rId10"/>
            </p:custDataLst>
          </p:nvPr>
        </p:nvSpPr>
        <p:spPr>
          <a:xfrm>
            <a:off x="3278935" y="1808426"/>
            <a:ext cx="2567635" cy="42062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灵活的测试组织</a:t>
            </a:r>
            <a:endParaRPr lang="en-US" sz="1440" dirty="0"/>
          </a:p>
        </p:txBody>
      </p:sp>
      <p:sp>
        <p:nvSpPr>
          <p:cNvPr id="12" name="Text 10"/>
          <p:cNvSpPr/>
          <p:nvPr>
            <p:custDataLst>
              <p:tags r:id="rId11"/>
            </p:custDataLst>
          </p:nvPr>
        </p:nvSpPr>
        <p:spPr>
          <a:xfrm>
            <a:off x="3278937" y="2457907"/>
            <a:ext cx="2567635" cy="95097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1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GTest支持测试用例分类与分层管理，通过测试套件整合相关测试，方便大规模项目维护，提升测试代码可读性与执行效率。</a:t>
            </a:r>
            <a:endParaRPr lang="en-US" sz="1440" dirty="0"/>
          </a:p>
        </p:txBody>
      </p:sp>
      <p:sp>
        <p:nvSpPr>
          <p:cNvPr id="13" name="Text 11"/>
          <p:cNvSpPr/>
          <p:nvPr>
            <p:custDataLst>
              <p:tags r:id="rId12"/>
            </p:custDataLst>
          </p:nvPr>
        </p:nvSpPr>
        <p:spPr>
          <a:xfrm>
            <a:off x="6233362" y="1808683"/>
            <a:ext cx="2567635" cy="42062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跨平台兼容性佳</a:t>
            </a:r>
            <a:endParaRPr lang="en-US" sz="1440" dirty="0"/>
          </a:p>
        </p:txBody>
      </p:sp>
      <p:sp>
        <p:nvSpPr>
          <p:cNvPr id="14" name="Text 12"/>
          <p:cNvSpPr/>
          <p:nvPr>
            <p:custDataLst>
              <p:tags r:id="rId13"/>
            </p:custDataLst>
          </p:nvPr>
        </p:nvSpPr>
        <p:spPr>
          <a:xfrm>
            <a:off x="6233162" y="2457907"/>
            <a:ext cx="2567635" cy="95097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1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Google Test可在多操作系统平台运行，如Windows、Linux等，统一测试流程与接口，减少因平台差异带来的额外适配工作。</a:t>
            </a:r>
            <a:endParaRPr lang="en-US" sz="14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5812" y="2112874"/>
            <a:ext cx="4215092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环境搭建与配置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998221" y="226089"/>
            <a:ext cx="4145779" cy="3331900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450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Windows和Linux平台安装步骤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 rot="10800000">
            <a:off x="4909953" y="1020337"/>
            <a:ext cx="3897234" cy="3267735"/>
          </a:xfrm>
          <a:custGeom>
            <a:avLst/>
            <a:gdLst/>
            <a:ahLst/>
            <a:cxnLst/>
            <a:rect l="l" t="t" r="r" b="b"/>
            <a:pathLst>
              <a:path w="3897234" h="3267735">
                <a:moveTo>
                  <a:pt x="1364032" y="326774"/>
                </a:moveTo>
                <a:moveTo>
                  <a:pt x="1364032" y="326774"/>
                </a:moveTo>
                <a:lnTo>
                  <a:pt x="0" y="2614188"/>
                </a:lnTo>
                <a:quadBezTo>
                  <a:pt x="0" y="3267735"/>
                  <a:pt x="779447" y="3267735"/>
                </a:quadBezTo>
                <a:lnTo>
                  <a:pt x="3117787" y="3267735"/>
                </a:lnTo>
                <a:quadBezTo>
                  <a:pt x="3897234" y="3267735"/>
                  <a:pt x="3897234" y="2614188"/>
                </a:quadBezTo>
                <a:lnTo>
                  <a:pt x="2533202" y="326774"/>
                </a:lnTo>
                <a:quadBezTo>
                  <a:pt x="1948617" y="-326774"/>
                  <a:pt x="1364032" y="326774"/>
                </a:quadBezTo>
                <a:close/>
              </a:path>
            </a:pathLst>
          </a:custGeom>
          <a:solidFill>
            <a:srgbClr val="2273FF">
              <a:alpha val="16863"/>
            </a:srgbClr>
          </a:solidFill>
        </p:spPr>
      </p:sp>
      <p:sp>
        <p:nvSpPr>
          <p:cNvPr id="4" name="Shape 2"/>
          <p:cNvSpPr/>
          <p:nvPr/>
        </p:nvSpPr>
        <p:spPr>
          <a:xfrm>
            <a:off x="6427116" y="3361506"/>
            <a:ext cx="862908" cy="827543"/>
          </a:xfrm>
          <a:custGeom>
            <a:avLst/>
            <a:gdLst/>
            <a:ahLst/>
            <a:cxnLst/>
            <a:rect l="l" t="t" r="r" b="b"/>
            <a:pathLst>
              <a:path w="862908" h="827543">
                <a:moveTo>
                  <a:pt x="431454" y="0"/>
                </a:moveTo>
                <a:moveTo>
                  <a:pt x="431454" y="0"/>
                </a:moveTo>
                <a:cubicBezTo>
                  <a:pt x="669580" y="0"/>
                  <a:pt x="862908" y="185405"/>
                  <a:pt x="862908" y="413772"/>
                </a:cubicBezTo>
                <a:cubicBezTo>
                  <a:pt x="862908" y="642138"/>
                  <a:pt x="669580" y="827543"/>
                  <a:pt x="431454" y="827543"/>
                </a:cubicBezTo>
                <a:cubicBezTo>
                  <a:pt x="193328" y="827543"/>
                  <a:pt x="0" y="642138"/>
                  <a:pt x="0" y="413772"/>
                </a:cubicBezTo>
                <a:cubicBezTo>
                  <a:pt x="0" y="185405"/>
                  <a:pt x="193328" y="0"/>
                  <a:pt x="431454" y="0"/>
                </a:cubicBezTo>
                <a:close/>
              </a:path>
            </a:pathLst>
          </a:custGeom>
          <a:solidFill>
            <a:srgbClr val="2273FF"/>
          </a:solidFill>
        </p:spPr>
      </p:sp>
      <p:sp>
        <p:nvSpPr>
          <p:cNvPr id="5" name="Shape 3"/>
          <p:cNvSpPr/>
          <p:nvPr/>
        </p:nvSpPr>
        <p:spPr>
          <a:xfrm>
            <a:off x="5090315" y="1211308"/>
            <a:ext cx="3543583" cy="671937"/>
          </a:xfrm>
          <a:custGeom>
            <a:avLst/>
            <a:gdLst/>
            <a:ahLst/>
            <a:cxnLst/>
            <a:rect l="l" t="t" r="r" b="b"/>
            <a:pathLst>
              <a:path w="3543583" h="671937">
                <a:moveTo>
                  <a:pt x="335968" y="0"/>
                </a:moveTo>
                <a:moveTo>
                  <a:pt x="335968" y="0"/>
                </a:moveTo>
                <a:lnTo>
                  <a:pt x="3207614" y="0"/>
                </a:lnTo>
                <a:quadBezTo>
                  <a:pt x="3543583" y="0"/>
                  <a:pt x="3543583" y="335968"/>
                </a:quadBezTo>
                <a:lnTo>
                  <a:pt x="3543583" y="335968"/>
                </a:lnTo>
                <a:quadBezTo>
                  <a:pt x="3543583" y="671937"/>
                  <a:pt x="3207614" y="671937"/>
                </a:quadBezTo>
                <a:lnTo>
                  <a:pt x="335968" y="671937"/>
                </a:lnTo>
                <a:quadBezTo>
                  <a:pt x="0" y="671937"/>
                  <a:pt x="0" y="335968"/>
                </a:quadBezTo>
                <a:lnTo>
                  <a:pt x="0" y="335968"/>
                </a:lnTo>
                <a:quadBezTo>
                  <a:pt x="0" y="0"/>
                  <a:pt x="335968" y="0"/>
                </a:quadBezTo>
                <a:close/>
              </a:path>
            </a:pathLst>
          </a:custGeom>
          <a:solidFill>
            <a:srgbClr val="2273FF"/>
          </a:solidFill>
        </p:spPr>
      </p:sp>
      <p:sp>
        <p:nvSpPr>
          <p:cNvPr id="6" name="Shape 4"/>
          <p:cNvSpPr/>
          <p:nvPr/>
        </p:nvSpPr>
        <p:spPr>
          <a:xfrm>
            <a:off x="5716277" y="2229314"/>
            <a:ext cx="2291658" cy="671937"/>
          </a:xfrm>
          <a:custGeom>
            <a:avLst/>
            <a:gdLst/>
            <a:ahLst/>
            <a:cxnLst/>
            <a:rect l="l" t="t" r="r" b="b"/>
            <a:pathLst>
              <a:path w="2291658" h="671937">
                <a:moveTo>
                  <a:pt x="335968" y="0"/>
                </a:moveTo>
                <a:moveTo>
                  <a:pt x="335968" y="0"/>
                </a:moveTo>
                <a:lnTo>
                  <a:pt x="1955690" y="0"/>
                </a:lnTo>
                <a:quadBezTo>
                  <a:pt x="2291658" y="0"/>
                  <a:pt x="2291658" y="335968"/>
                </a:quadBezTo>
                <a:lnTo>
                  <a:pt x="2291658" y="335968"/>
                </a:lnTo>
                <a:quadBezTo>
                  <a:pt x="2291658" y="671937"/>
                  <a:pt x="1955690" y="671937"/>
                </a:quadBezTo>
                <a:lnTo>
                  <a:pt x="335968" y="671937"/>
                </a:lnTo>
                <a:quadBezTo>
                  <a:pt x="0" y="671937"/>
                  <a:pt x="0" y="335968"/>
                </a:quadBezTo>
                <a:lnTo>
                  <a:pt x="0" y="335968"/>
                </a:lnTo>
                <a:quadBezTo>
                  <a:pt x="0" y="0"/>
                  <a:pt x="335968" y="0"/>
                </a:quadBezTo>
                <a:close/>
              </a:path>
            </a:pathLst>
          </a:custGeom>
          <a:solidFill>
            <a:srgbClr val="2273FF">
              <a:alpha val="50000"/>
            </a:srgbClr>
          </a:solidFill>
        </p:spPr>
      </p:sp>
      <p:sp>
        <p:nvSpPr>
          <p:cNvPr id="7" name="Shape 5"/>
          <p:cNvSpPr/>
          <p:nvPr/>
        </p:nvSpPr>
        <p:spPr>
          <a:xfrm>
            <a:off x="3687194" y="1552559"/>
            <a:ext cx="950314" cy="0"/>
          </a:xfrm>
          <a:custGeom>
            <a:avLst/>
            <a:gdLst/>
            <a:ahLst/>
            <a:cxnLst/>
            <a:rect l="l" t="t" r="r" b="b"/>
            <a:pathLst>
              <a:path w="950314">
                <a:moveTo>
                  <a:pt x="950314" y="0"/>
                </a:moveTo>
                <a:moveTo>
                  <a:pt x="950314" y="0"/>
                </a:moveTo>
                <a:lnTo>
                  <a:pt x="475157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2273FF"/>
            </a:solidFill>
            <a:prstDash val="solid"/>
            <a:headEnd type="none"/>
            <a:tailEnd type="arrow"/>
          </a:ln>
        </p:spPr>
      </p:sp>
      <p:sp>
        <p:nvSpPr>
          <p:cNvPr id="8" name="Text 6"/>
          <p:cNvSpPr/>
          <p:nvPr/>
        </p:nvSpPr>
        <p:spPr>
          <a:xfrm>
            <a:off x="6551011" y="3519246"/>
            <a:ext cx="615117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6551011" y="2309250"/>
            <a:ext cx="615117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6551011" y="1291245"/>
            <a:ext cx="615117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11" name="Shape 9"/>
          <p:cNvSpPr/>
          <p:nvPr/>
        </p:nvSpPr>
        <p:spPr>
          <a:xfrm>
            <a:off x="4344476" y="2755929"/>
            <a:ext cx="950314" cy="0"/>
          </a:xfrm>
          <a:custGeom>
            <a:avLst/>
            <a:gdLst/>
            <a:ahLst/>
            <a:cxnLst/>
            <a:rect l="l" t="t" r="r" b="b"/>
            <a:pathLst>
              <a:path w="950314">
                <a:moveTo>
                  <a:pt x="950314" y="0"/>
                </a:moveTo>
                <a:moveTo>
                  <a:pt x="950314" y="0"/>
                </a:moveTo>
                <a:lnTo>
                  <a:pt x="475157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2273FF"/>
            </a:solidFill>
            <a:prstDash val="solid"/>
            <a:headEnd type="none"/>
            <a:tailEnd type="arrow"/>
          </a:ln>
        </p:spPr>
      </p:sp>
      <p:sp>
        <p:nvSpPr>
          <p:cNvPr id="12" name="Shape 10"/>
          <p:cNvSpPr/>
          <p:nvPr/>
        </p:nvSpPr>
        <p:spPr>
          <a:xfrm>
            <a:off x="4952246" y="3962166"/>
            <a:ext cx="950314" cy="0"/>
          </a:xfrm>
          <a:custGeom>
            <a:avLst/>
            <a:gdLst/>
            <a:ahLst/>
            <a:cxnLst/>
            <a:rect l="l" t="t" r="r" b="b"/>
            <a:pathLst>
              <a:path w="950314">
                <a:moveTo>
                  <a:pt x="950314" y="0"/>
                </a:moveTo>
                <a:moveTo>
                  <a:pt x="950314" y="0"/>
                </a:moveTo>
                <a:lnTo>
                  <a:pt x="475157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2273FF"/>
            </a:solidFill>
            <a:prstDash val="solid"/>
            <a:headEnd type="none"/>
            <a:tailEnd type="arrow"/>
          </a:ln>
        </p:spPr>
      </p:sp>
      <p:sp>
        <p:nvSpPr>
          <p:cNvPr id="13" name="Text 11"/>
          <p:cNvSpPr/>
          <p:nvPr/>
        </p:nvSpPr>
        <p:spPr>
          <a:xfrm>
            <a:off x="359105" y="999911"/>
            <a:ext cx="3201525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Windows平台安装步骤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59105" y="1234021"/>
            <a:ext cx="3201661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在Windows平台安装GTest，需先配置开发环境，安装依赖项如CMake等，然后通过特定命令获取GTest源码并按照规范进行编译与配置。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685074" y="2393600"/>
            <a:ext cx="3377800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Linux平台安装流程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685074" y="2623414"/>
            <a:ext cx="3377800" cy="6035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Linux下安装GTest，要确保系统具备必要工具，利用包管理或源码方式获取，再依据系统特性和GTest要求完成编译、链接等操作。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1160809" y="3729838"/>
            <a:ext cx="3633390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安装常见问题解决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1160809" y="3966667"/>
            <a:ext cx="3633390" cy="6035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GTest安装时可能遇依赖缺失、路径错误等问题，需仔细检查环境变量、依赖版本，参考官方文档和社区经验来排查并解决这些常见问题。</a:t>
            </a:r>
            <a:endParaRPr lang="en-US" sz="14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338" y="153845"/>
            <a:ext cx="8650002" cy="5669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015" b="1" kern="0" spc="72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CMake项目集成GTest方法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2602916" y="1833635"/>
            <a:ext cx="6312484" cy="266243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87145" y="1457198"/>
            <a:ext cx="2975372" cy="3038875"/>
          </a:xfrm>
          <a:custGeom>
            <a:avLst/>
            <a:gdLst/>
            <a:ahLst/>
            <a:cxnLst/>
            <a:rect l="l" t="t" r="r" b="b"/>
            <a:pathLst>
              <a:path w="2975372" h="3038875">
                <a:moveTo>
                  <a:pt x="426003" y="0"/>
                </a:moveTo>
                <a:moveTo>
                  <a:pt x="426003" y="0"/>
                </a:moveTo>
                <a:lnTo>
                  <a:pt x="2549369" y="0"/>
                </a:lnTo>
                <a:quadBezTo>
                  <a:pt x="2975372" y="0"/>
                  <a:pt x="2975372" y="426003"/>
                </a:quadBezTo>
                <a:lnTo>
                  <a:pt x="2975372" y="2612872"/>
                </a:lnTo>
                <a:quadBezTo>
                  <a:pt x="2975372" y="3038875"/>
                  <a:pt x="2549369" y="3038875"/>
                </a:quadBezTo>
                <a:lnTo>
                  <a:pt x="426003" y="3038875"/>
                </a:lnTo>
                <a:quadBezTo>
                  <a:pt x="0" y="3038875"/>
                  <a:pt x="0" y="2612872"/>
                </a:quadBezTo>
                <a:lnTo>
                  <a:pt x="0" y="426003"/>
                </a:lnTo>
                <a:quadBezTo>
                  <a:pt x="0" y="0"/>
                  <a:pt x="426003" y="0"/>
                </a:quadBezTo>
                <a:close/>
              </a:path>
            </a:pathLst>
          </a:custGeom>
          <a:solidFill>
            <a:srgbClr val="FFFFFF"/>
          </a:solidFill>
          <a:ln w="19050">
            <a:solidFill>
              <a:srgbClr val="2273F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0006" y="1073576"/>
            <a:ext cx="2431855" cy="649248"/>
          </a:xfrm>
          <a:custGeom>
            <a:avLst/>
            <a:gdLst/>
            <a:ahLst/>
            <a:cxnLst/>
            <a:rect l="l" t="t" r="r" b="b"/>
            <a:pathLst>
              <a:path w="2431855" h="649248">
                <a:moveTo>
                  <a:pt x="161595" y="0"/>
                </a:moveTo>
                <a:moveTo>
                  <a:pt x="161595" y="0"/>
                </a:moveTo>
                <a:lnTo>
                  <a:pt x="2270260" y="0"/>
                </a:lnTo>
                <a:quadBezTo>
                  <a:pt x="2431855" y="0"/>
                  <a:pt x="2431855" y="161595"/>
                </a:quadBezTo>
                <a:lnTo>
                  <a:pt x="2431855" y="487653"/>
                </a:lnTo>
                <a:quadBezTo>
                  <a:pt x="2431855" y="649248"/>
                  <a:pt x="2270260" y="649248"/>
                </a:quadBezTo>
                <a:lnTo>
                  <a:pt x="161595" y="649248"/>
                </a:lnTo>
                <a:quadBezTo>
                  <a:pt x="0" y="649248"/>
                  <a:pt x="0" y="487653"/>
                </a:quadBezTo>
                <a:lnTo>
                  <a:pt x="0" y="161595"/>
                </a:lnTo>
                <a:quadBezTo>
                  <a:pt x="0" y="0"/>
                  <a:pt x="161595" y="0"/>
                </a:quadBezTo>
                <a:close/>
              </a:path>
            </a:pathLst>
          </a:custGeom>
          <a:solidFill>
            <a:srgbClr val="2273FF"/>
          </a:solidFill>
        </p:spPr>
      </p:sp>
      <p:sp>
        <p:nvSpPr>
          <p:cNvPr id="6" name="Shape 3"/>
          <p:cNvSpPr/>
          <p:nvPr/>
        </p:nvSpPr>
        <p:spPr>
          <a:xfrm>
            <a:off x="3380991" y="1932994"/>
            <a:ext cx="5422275" cy="493149"/>
          </a:xfrm>
          <a:custGeom>
            <a:avLst/>
            <a:gdLst/>
            <a:ahLst/>
            <a:cxnLst/>
            <a:rect l="l" t="t" r="r" b="b"/>
            <a:pathLst>
              <a:path w="5422275" h="493149">
                <a:moveTo>
                  <a:pt x="163994" y="0"/>
                </a:moveTo>
                <a:moveTo>
                  <a:pt x="163994" y="0"/>
                </a:moveTo>
                <a:lnTo>
                  <a:pt x="5258282" y="0"/>
                </a:lnTo>
                <a:quadBezTo>
                  <a:pt x="5422275" y="0"/>
                  <a:pt x="5422275" y="138948"/>
                </a:quadBezTo>
                <a:lnTo>
                  <a:pt x="5422275" y="354201"/>
                </a:lnTo>
                <a:quadBezTo>
                  <a:pt x="5422275" y="493149"/>
                  <a:pt x="5258282" y="493149"/>
                </a:quadBezTo>
                <a:lnTo>
                  <a:pt x="163994" y="493149"/>
                </a:lnTo>
                <a:quadBezTo>
                  <a:pt x="0" y="493149"/>
                  <a:pt x="0" y="354201"/>
                </a:quadBezTo>
                <a:lnTo>
                  <a:pt x="0" y="138948"/>
                </a:lnTo>
                <a:quadBezTo>
                  <a:pt x="0" y="0"/>
                  <a:pt x="163994" y="0"/>
                </a:quadBezTo>
                <a:close/>
              </a:path>
            </a:pathLst>
          </a:custGeom>
          <a:solidFill>
            <a:srgbClr val="FFFFFF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190" y="2061925"/>
            <a:ext cx="254203" cy="254203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3380991" y="3155397"/>
            <a:ext cx="5422275" cy="493149"/>
          </a:xfrm>
          <a:custGeom>
            <a:avLst/>
            <a:gdLst/>
            <a:ahLst/>
            <a:cxnLst/>
            <a:rect l="l" t="t" r="r" b="b"/>
            <a:pathLst>
              <a:path w="5422275" h="493149">
                <a:moveTo>
                  <a:pt x="163994" y="0"/>
                </a:moveTo>
                <a:moveTo>
                  <a:pt x="163994" y="0"/>
                </a:moveTo>
                <a:lnTo>
                  <a:pt x="5258282" y="0"/>
                </a:lnTo>
                <a:quadBezTo>
                  <a:pt x="5422275" y="0"/>
                  <a:pt x="5422275" y="138948"/>
                </a:quadBezTo>
                <a:lnTo>
                  <a:pt x="5422275" y="354201"/>
                </a:lnTo>
                <a:quadBezTo>
                  <a:pt x="5422275" y="493149"/>
                  <a:pt x="5258282" y="493149"/>
                </a:quadBezTo>
                <a:lnTo>
                  <a:pt x="163994" y="493149"/>
                </a:lnTo>
                <a:quadBezTo>
                  <a:pt x="0" y="493149"/>
                  <a:pt x="0" y="354201"/>
                </a:quadBezTo>
                <a:lnTo>
                  <a:pt x="0" y="138948"/>
                </a:lnTo>
                <a:quadBezTo>
                  <a:pt x="0" y="0"/>
                  <a:pt x="163994" y="0"/>
                </a:quadBezTo>
                <a:close/>
              </a:path>
            </a:pathLst>
          </a:custGeom>
          <a:solidFill>
            <a:srgbClr val="FFFFFF"/>
          </a:solidFill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190" y="3284327"/>
            <a:ext cx="254203" cy="2542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0006" y="1210748"/>
            <a:ext cx="2431855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CMake集成GTest基础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484365" y="2226827"/>
            <a:ext cx="2580932" cy="1499616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1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在CMake项目中添加GTest，需先找到GTest库，通过CMake指令包含目录，并链接库文件，这是实现集成的基础操作。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4028865" y="1997002"/>
            <a:ext cx="4683645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配置测试可执行目标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3523549" y="2440225"/>
            <a:ext cx="5279717" cy="6035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编写CMake脚本指定测试源文件，设置相应编译选项，生成可执行的测试目标，以便于后续运行单元测试。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4028865" y="3219405"/>
            <a:ext cx="4683645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227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处理依赖与路径问题</a:t>
            </a:r>
            <a:endParaRPr lang="en-US" sz="1440" dirty="0"/>
          </a:p>
        </p:txBody>
      </p:sp>
      <p:sp>
        <p:nvSpPr>
          <p:cNvPr id="15" name="Text 10"/>
          <p:cNvSpPr/>
          <p:nvPr/>
        </p:nvSpPr>
        <p:spPr>
          <a:xfrm>
            <a:off x="3523549" y="3662627"/>
            <a:ext cx="5279717" cy="6035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确保项目与GTest库的依赖关系正确，合理设置包含路径和库搜索路径，避免因路径错误导致编译或链接失败。</a:t>
            </a:r>
            <a:endParaRPr lang="en-US" sz="144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54.40456692913384,&quot;left&quot;:73.90354330708661,&quot;top&quot;:149.74236220472443,&quot;width&quot;:572.1929133858268}"/>
</p:tagLst>
</file>

<file path=ppt/tags/tag10.xml><?xml version="1.0" encoding="utf-8"?>
<p:tagLst xmlns:p="http://schemas.openxmlformats.org/presentationml/2006/main">
  <p:tag name="KSO_WM_DIAGRAM_VIRTUALLY_FRAME" val="{&quot;height&quot;:191.35267716535435,&quot;left&quot;:27.00811023622047,&quot;top&quot;:77.06330708661417,&quot;width&quot;:665.983779527559}"/>
</p:tagLst>
</file>

<file path=ppt/tags/tag11.xml><?xml version="1.0" encoding="utf-8"?>
<p:tagLst xmlns:p="http://schemas.openxmlformats.org/presentationml/2006/main">
  <p:tag name="KSO_WM_DIAGRAM_VIRTUALLY_FRAME" val="{&quot;height&quot;:191.35267716535435,&quot;left&quot;:27.00811023622047,&quot;top&quot;:77.06330708661417,&quot;width&quot;:665.983779527559}"/>
</p:tagLst>
</file>

<file path=ppt/tags/tag12.xml><?xml version="1.0" encoding="utf-8"?>
<p:tagLst xmlns:p="http://schemas.openxmlformats.org/presentationml/2006/main">
  <p:tag name="KSO_WM_DIAGRAM_VIRTUALLY_FRAME" val="{&quot;height&quot;:191.35267716535435,&quot;left&quot;:27.00811023622047,&quot;top&quot;:77.06330708661417,&quot;width&quot;:665.983779527559}"/>
</p:tagLst>
</file>

<file path=ppt/tags/tag13.xml><?xml version="1.0" encoding="utf-8"?>
<p:tagLst xmlns:p="http://schemas.openxmlformats.org/presentationml/2006/main">
  <p:tag name="KSO_WM_DIAGRAM_VIRTUALLY_FRAME" val="{&quot;height&quot;:191.35267716535435,&quot;left&quot;:27.00811023622047,&quot;top&quot;:77.06330708661417,&quot;width&quot;:665.983779527559}"/>
</p:tagLst>
</file>

<file path=ppt/tags/tag14.xml><?xml version="1.0" encoding="utf-8"?>
<p:tagLst xmlns:p="http://schemas.openxmlformats.org/presentationml/2006/main">
  <p:tag name="KSO_WM_DIAGRAM_VIRTUALLY_FRAME" val="{&quot;height&quot;:191.35267716535435,&quot;left&quot;:27.00811023622047,&quot;top&quot;:77.06330708661417,&quot;width&quot;:665.983779527559}"/>
</p:tagLst>
</file>

<file path=ppt/tags/tag15.xml><?xml version="1.0" encoding="utf-8"?>
<p:tagLst xmlns:p="http://schemas.openxmlformats.org/presentationml/2006/main">
  <p:tag name="KSO_WM_DIAGRAM_VIRTUALLY_FRAME" val="{&quot;height&quot;:191.35267716535435,&quot;left&quot;:27.00811023622047,&quot;top&quot;:77.06330708661417,&quot;width&quot;:665.983779527559}"/>
</p:tagLst>
</file>

<file path=ppt/tags/tag16.xml><?xml version="1.0" encoding="utf-8"?>
<p:tagLst xmlns:p="http://schemas.openxmlformats.org/presentationml/2006/main">
  <p:tag name="KSO_WM_DIAGRAM_VIRTUALLY_FRAME" val="{&quot;height&quot;:191.35267716535435,&quot;left&quot;:27.00811023622047,&quot;top&quot;:77.06330708661417,&quot;width&quot;:665.983779527559}"/>
</p:tagLst>
</file>

<file path=ppt/tags/tag17.xml><?xml version="1.0" encoding="utf-8"?>
<p:tagLst xmlns:p="http://schemas.openxmlformats.org/presentationml/2006/main">
  <p:tag name="KSO_WM_DIAGRAM_VIRTUALLY_FRAME" val="{&quot;height&quot;:191.35267716535435,&quot;left&quot;:27.00811023622047,&quot;top&quot;:77.06330708661417,&quot;width&quot;:665.983779527559}"/>
</p:tagLst>
</file>

<file path=ppt/tags/tag18.xml><?xml version="1.0" encoding="utf-8"?>
<p:tagLst xmlns:p="http://schemas.openxmlformats.org/presentationml/2006/main">
  <p:tag name="KSO_WM_DIAGRAM_VIRTUALLY_FRAME" val="{&quot;height&quot;:191.35267716535435,&quot;left&quot;:27.00811023622047,&quot;top&quot;:77.06330708661417,&quot;width&quot;:665.983779527559}"/>
</p:tagLst>
</file>

<file path=ppt/tags/tag19.xml><?xml version="1.0" encoding="utf-8"?>
<p:tagLst xmlns:p="http://schemas.openxmlformats.org/presentationml/2006/main">
  <p:tag name="KSO_WM_DIAGRAM_VIRTUALLY_FRAME" val="{&quot;height&quot;:191.35267716535435,&quot;left&quot;:27.00811023622047,&quot;top&quot;:77.06330708661417,&quot;width&quot;:665.983779527559}"/>
</p:tagLst>
</file>

<file path=ppt/tags/tag2.xml><?xml version="1.0" encoding="utf-8"?>
<p:tagLst xmlns:p="http://schemas.openxmlformats.org/presentationml/2006/main">
  <p:tag name="KSO_WM_DIAGRAM_VIRTUALLY_FRAME" val="{&quot;height&quot;:154.40456692913384,&quot;left&quot;:73.90354330708661,&quot;top&quot;:149.74236220472443,&quot;width&quot;:572.1929133858268}"/>
</p:tagLst>
</file>

<file path=ppt/tags/tag20.xml><?xml version="1.0" encoding="utf-8"?>
<p:tagLst xmlns:p="http://schemas.openxmlformats.org/presentationml/2006/main">
  <p:tag name="KSO_WM_DIAGRAM_VIRTUALLY_FRAME" val="{&quot;height&quot;:191.35267716535435,&quot;left&quot;:27.00811023622047,&quot;top&quot;:77.06330708661417,&quot;width&quot;:665.983779527559}"/>
</p:tagLst>
</file>

<file path=ppt/tags/tag21.xml><?xml version="1.0" encoding="utf-8"?>
<p:tagLst xmlns:p="http://schemas.openxmlformats.org/presentationml/2006/main">
  <p:tag name="KSO_WM_DIAGRAM_VIRTUALLY_FRAME" val="{&quot;height&quot;:254.7975590551181,&quot;left&quot;:29.637007874015744,&quot;top&quot;:91.5823622047244,&quot;width&quot;:660.113779527559}"/>
</p:tagLst>
</file>

<file path=ppt/tags/tag22.xml><?xml version="1.0" encoding="utf-8"?>
<p:tagLst xmlns:p="http://schemas.openxmlformats.org/presentationml/2006/main">
  <p:tag name="KSO_WM_DIAGRAM_VIRTUALLY_FRAME" val="{&quot;height&quot;:254.7975590551181,&quot;left&quot;:29.637007874015744,&quot;top&quot;:91.5823622047244,&quot;width&quot;:660.113779527559}"/>
</p:tagLst>
</file>

<file path=ppt/tags/tag23.xml><?xml version="1.0" encoding="utf-8"?>
<p:tagLst xmlns:p="http://schemas.openxmlformats.org/presentationml/2006/main">
  <p:tag name="KSO_WM_DIAGRAM_VIRTUALLY_FRAME" val="{&quot;height&quot;:254.7975590551181,&quot;left&quot;:29.637007874015744,&quot;top&quot;:91.5823622047244,&quot;width&quot;:660.113779527559}"/>
</p:tagLst>
</file>

<file path=ppt/tags/tag24.xml><?xml version="1.0" encoding="utf-8"?>
<p:tagLst xmlns:p="http://schemas.openxmlformats.org/presentationml/2006/main">
  <p:tag name="KSO_WM_DIAGRAM_VIRTUALLY_FRAME" val="{&quot;height&quot;:254.7975590551181,&quot;left&quot;:29.637007874015744,&quot;top&quot;:91.5823622047244,&quot;width&quot;:660.113779527559}"/>
</p:tagLst>
</file>

<file path=ppt/tags/tag25.xml><?xml version="1.0" encoding="utf-8"?>
<p:tagLst xmlns:p="http://schemas.openxmlformats.org/presentationml/2006/main">
  <p:tag name="KSO_WM_DIAGRAM_VIRTUALLY_FRAME" val="{&quot;height&quot;:254.7975590551181,&quot;left&quot;:29.637007874015744,&quot;top&quot;:91.5823622047244,&quot;width&quot;:660.113779527559}"/>
</p:tagLst>
</file>

<file path=ppt/tags/tag26.xml><?xml version="1.0" encoding="utf-8"?>
<p:tagLst xmlns:p="http://schemas.openxmlformats.org/presentationml/2006/main">
  <p:tag name="KSO_WM_DIAGRAM_VIRTUALLY_FRAME" val="{&quot;height&quot;:254.7975590551181,&quot;left&quot;:29.637007874015744,&quot;top&quot;:91.5823622047244,&quot;width&quot;:660.113779527559}"/>
</p:tagLst>
</file>

<file path=ppt/tags/tag27.xml><?xml version="1.0" encoding="utf-8"?>
<p:tagLst xmlns:p="http://schemas.openxmlformats.org/presentationml/2006/main">
  <p:tag name="KSO_WM_DIAGRAM_VIRTUALLY_FRAME" val="{&quot;height&quot;:254.7975590551181,&quot;left&quot;:29.637007874015744,&quot;top&quot;:91.5823622047244,&quot;width&quot;:660.113779527559}"/>
</p:tagLst>
</file>

<file path=ppt/tags/tag28.xml><?xml version="1.0" encoding="utf-8"?>
<p:tagLst xmlns:p="http://schemas.openxmlformats.org/presentationml/2006/main">
  <p:tag name="KSO_WM_DIAGRAM_VIRTUALLY_FRAME" val="{&quot;height&quot;:254.7975590551181,&quot;left&quot;:29.637007874015744,&quot;top&quot;:91.5823622047244,&quot;width&quot;:660.113779527559}"/>
</p:tagLst>
</file>

<file path=ppt/tags/tag29.xml><?xml version="1.0" encoding="utf-8"?>
<p:tagLst xmlns:p="http://schemas.openxmlformats.org/presentationml/2006/main">
  <p:tag name="KSO_WM_DIAGRAM_VIRTUALLY_FRAME" val="{&quot;height&quot;:254.7975590551181,&quot;left&quot;:29.637007874015744,&quot;top&quot;:91.5823622047244,&quot;width&quot;:660.113779527559}"/>
</p:tagLst>
</file>

<file path=ppt/tags/tag3.xml><?xml version="1.0" encoding="utf-8"?>
<p:tagLst xmlns:p="http://schemas.openxmlformats.org/presentationml/2006/main">
  <p:tag name="KSO_WM_DIAGRAM_VIRTUALLY_FRAME" val="{&quot;height&quot;:154.40456692913384,&quot;left&quot;:73.90354330708661,&quot;top&quot;:149.74236220472443,&quot;width&quot;:572.1929133858268}"/>
</p:tagLst>
</file>

<file path=ppt/tags/tag30.xml><?xml version="1.0" encoding="utf-8"?>
<p:tagLst xmlns:p="http://schemas.openxmlformats.org/presentationml/2006/main">
  <p:tag name="KSO_WM_DIAGRAM_VIRTUALLY_FRAME" val="{&quot;height&quot;:254.7975590551181,&quot;left&quot;:29.637007874015744,&quot;top&quot;:91.5823622047244,&quot;width&quot;:660.113779527559}"/>
</p:tagLst>
</file>

<file path=ppt/tags/tag31.xml><?xml version="1.0" encoding="utf-8"?>
<p:tagLst xmlns:p="http://schemas.openxmlformats.org/presentationml/2006/main">
  <p:tag name="KSO_WM_DIAGRAM_VIRTUALLY_FRAME" val="{&quot;height&quot;:254.7975590551181,&quot;left&quot;:29.637007874015744,&quot;top&quot;:91.5823622047244,&quot;width&quot;:660.113779527559}"/>
</p:tagLst>
</file>

<file path=ppt/tags/tag32.xml><?xml version="1.0" encoding="utf-8"?>
<p:tagLst xmlns:p="http://schemas.openxmlformats.org/presentationml/2006/main">
  <p:tag name="KSO_WM_DIAGRAM_VIRTUALLY_FRAME" val="{&quot;height&quot;:254.7975590551181,&quot;left&quot;:29.637007874015744,&quot;top&quot;:91.5823622047244,&quot;width&quot;:660.113779527559}"/>
</p:tagLst>
</file>

<file path=ppt/tags/tag33.xml><?xml version="1.0" encoding="utf-8"?>
<p:tagLst xmlns:p="http://schemas.openxmlformats.org/presentationml/2006/main">
  <p:tag name="KSO_WM_DIAGRAM_VIRTUALLY_FRAME" val="{&quot;height&quot;:243.60409448818896,&quot;left&quot;:20.0207874015748,&quot;top&quot;:88.61795275590552,&quot;width&quot;:679.9584251968504}"/>
</p:tagLst>
</file>

<file path=ppt/tags/tag34.xml><?xml version="1.0" encoding="utf-8"?>
<p:tagLst xmlns:p="http://schemas.openxmlformats.org/presentationml/2006/main">
  <p:tag name="KSO_WM_DIAGRAM_VIRTUALLY_FRAME" val="{&quot;height&quot;:243.60409448818896,&quot;left&quot;:20.0207874015748,&quot;top&quot;:88.61795275590552,&quot;width&quot;:679.9584251968504}"/>
</p:tagLst>
</file>

<file path=ppt/tags/tag35.xml><?xml version="1.0" encoding="utf-8"?>
<p:tagLst xmlns:p="http://schemas.openxmlformats.org/presentationml/2006/main">
  <p:tag name="KSO_WM_DIAGRAM_VIRTUALLY_FRAME" val="{&quot;height&quot;:243.60409448818896,&quot;left&quot;:20.0207874015748,&quot;top&quot;:88.61795275590552,&quot;width&quot;:679.9584251968504}"/>
</p:tagLst>
</file>

<file path=ppt/tags/tag36.xml><?xml version="1.0" encoding="utf-8"?>
<p:tagLst xmlns:p="http://schemas.openxmlformats.org/presentationml/2006/main">
  <p:tag name="KSO_WM_DIAGRAM_VIRTUALLY_FRAME" val="{&quot;height&quot;:243.60409448818896,&quot;left&quot;:20.0207874015748,&quot;top&quot;:88.61795275590552,&quot;width&quot;:679.9584251968504}"/>
</p:tagLst>
</file>

<file path=ppt/tags/tag37.xml><?xml version="1.0" encoding="utf-8"?>
<p:tagLst xmlns:p="http://schemas.openxmlformats.org/presentationml/2006/main">
  <p:tag name="KSO_WM_DIAGRAM_VIRTUALLY_FRAME" val="{&quot;height&quot;:243.60409448818896,&quot;left&quot;:20.0207874015748,&quot;top&quot;:88.61795275590552,&quot;width&quot;:679.9584251968504}"/>
</p:tagLst>
</file>

<file path=ppt/tags/tag38.xml><?xml version="1.0" encoding="utf-8"?>
<p:tagLst xmlns:p="http://schemas.openxmlformats.org/presentationml/2006/main">
  <p:tag name="KSO_WM_DIAGRAM_VIRTUALLY_FRAME" val="{&quot;height&quot;:243.60409448818896,&quot;left&quot;:20.0207874015748,&quot;top&quot;:88.61795275590552,&quot;width&quot;:679.9584251968504}"/>
</p:tagLst>
</file>

<file path=ppt/tags/tag39.xml><?xml version="1.0" encoding="utf-8"?>
<p:tagLst xmlns:p="http://schemas.openxmlformats.org/presentationml/2006/main">
  <p:tag name="KSO_WM_DIAGRAM_VIRTUALLY_FRAME" val="{&quot;height&quot;:243.60409448818896,&quot;left&quot;:20.0207874015748,&quot;top&quot;:88.61795275590552,&quot;width&quot;:679.9584251968504}"/>
</p:tagLst>
</file>

<file path=ppt/tags/tag4.xml><?xml version="1.0" encoding="utf-8"?>
<p:tagLst xmlns:p="http://schemas.openxmlformats.org/presentationml/2006/main">
  <p:tag name="KSO_WM_DIAGRAM_VIRTUALLY_FRAME" val="{&quot;height&quot;:154.40456692913384,&quot;left&quot;:73.90354330708661,&quot;top&quot;:149.74236220472443,&quot;width&quot;:572.1929133858268}"/>
</p:tagLst>
</file>

<file path=ppt/tags/tag40.xml><?xml version="1.0" encoding="utf-8"?>
<p:tagLst xmlns:p="http://schemas.openxmlformats.org/presentationml/2006/main">
  <p:tag name="KSO_WM_DIAGRAM_VIRTUALLY_FRAME" val="{&quot;height&quot;:243.60409448818896,&quot;left&quot;:20.0207874015748,&quot;top&quot;:88.61795275590552,&quot;width&quot;:679.9584251968504}"/>
</p:tagLst>
</file>

<file path=ppt/tags/tag41.xml><?xml version="1.0" encoding="utf-8"?>
<p:tagLst xmlns:p="http://schemas.openxmlformats.org/presentationml/2006/main">
  <p:tag name="KSO_WM_DIAGRAM_VIRTUALLY_FRAME" val="{&quot;height&quot;:243.60409448818896,&quot;left&quot;:20.0207874015748,&quot;top&quot;:88.61795275590552,&quot;width&quot;:679.9584251968504}"/>
</p:tagLst>
</file>

<file path=ppt/tags/tag42.xml><?xml version="1.0" encoding="utf-8"?>
<p:tagLst xmlns:p="http://schemas.openxmlformats.org/presentationml/2006/main">
  <p:tag name="KSO_WM_DIAGRAM_VIRTUALLY_FRAME" val="{&quot;height&quot;:243.60409448818896,&quot;left&quot;:20.0207874015748,&quot;top&quot;:88.61795275590552,&quot;width&quot;:679.9584251968504}"/>
</p:tagLst>
</file>

<file path=ppt/tags/tag43.xml><?xml version="1.0" encoding="utf-8"?>
<p:tagLst xmlns:p="http://schemas.openxmlformats.org/presentationml/2006/main">
  <p:tag name="KSO_WM_DIAGRAM_VIRTUALLY_FRAME" val="{&quot;height&quot;:243.60409448818896,&quot;left&quot;:20.0207874015748,&quot;top&quot;:88.61795275590552,&quot;width&quot;:679.9584251968504}"/>
</p:tagLst>
</file>

<file path=ppt/tags/tag44.xml><?xml version="1.0" encoding="utf-8"?>
<p:tagLst xmlns:p="http://schemas.openxmlformats.org/presentationml/2006/main">
  <p:tag name="KSO_WM_DIAGRAM_VIRTUALLY_FRAME" val="{&quot;height&quot;:243.60409448818896,&quot;left&quot;:20.0207874015748,&quot;top&quot;:88.61795275590552,&quot;width&quot;:679.9584251968504}"/>
</p:tagLst>
</file>

<file path=ppt/tags/tag45.xml><?xml version="1.0" encoding="utf-8"?>
<p:tagLst xmlns:p="http://schemas.openxmlformats.org/presentationml/2006/main">
  <p:tag name="KSO_WM_DIAGRAM_VIRTUALLY_FRAME" val="{&quot;height&quot;:174.14212598425198,&quot;left&quot;:164.6485039370079,&quot;top&quot;:176.46133858267717,&quot;width&quot;:535.1824409448818}"/>
</p:tagLst>
</file>

<file path=ppt/tags/tag46.xml><?xml version="1.0" encoding="utf-8"?>
<p:tagLst xmlns:p="http://schemas.openxmlformats.org/presentationml/2006/main">
  <p:tag name="KSO_WM_DIAGRAM_VIRTUALLY_FRAME" val="{&quot;height&quot;:174.14212598425198,&quot;left&quot;:164.6485039370079,&quot;top&quot;:176.46133858267717,&quot;width&quot;:535.1824409448818}"/>
</p:tagLst>
</file>

<file path=ppt/tags/tag47.xml><?xml version="1.0" encoding="utf-8"?>
<p:tagLst xmlns:p="http://schemas.openxmlformats.org/presentationml/2006/main">
  <p:tag name="KSO_WM_DIAGRAM_VIRTUALLY_FRAME" val="{&quot;height&quot;:174.14212598425198,&quot;left&quot;:164.6485039370079,&quot;top&quot;:176.46133858267717,&quot;width&quot;:535.1824409448818}"/>
</p:tagLst>
</file>

<file path=ppt/tags/tag48.xml><?xml version="1.0" encoding="utf-8"?>
<p:tagLst xmlns:p="http://schemas.openxmlformats.org/presentationml/2006/main">
  <p:tag name="KSO_WM_DIAGRAM_VIRTUALLY_FRAME" val="{&quot;height&quot;:174.14212598425198,&quot;left&quot;:164.6485039370079,&quot;top&quot;:176.46133858267717,&quot;width&quot;:535.1824409448818}"/>
</p:tagLst>
</file>

<file path=ppt/tags/tag49.xml><?xml version="1.0" encoding="utf-8"?>
<p:tagLst xmlns:p="http://schemas.openxmlformats.org/presentationml/2006/main">
  <p:tag name="KSO_WM_DIAGRAM_VIRTUALLY_FRAME" val="{&quot;height&quot;:174.14212598425198,&quot;left&quot;:164.6485039370079,&quot;top&quot;:176.46133858267717,&quot;width&quot;:535.1824409448818}"/>
</p:tagLst>
</file>

<file path=ppt/tags/tag5.xml><?xml version="1.0" encoding="utf-8"?>
<p:tagLst xmlns:p="http://schemas.openxmlformats.org/presentationml/2006/main">
  <p:tag name="KSO_WM_DIAGRAM_VIRTUALLY_FRAME" val="{&quot;height&quot;:154.40456692913384,&quot;left&quot;:73.90354330708661,&quot;top&quot;:149.74236220472443,&quot;width&quot;:572.1929133858268}"/>
</p:tagLst>
</file>

<file path=ppt/tags/tag50.xml><?xml version="1.0" encoding="utf-8"?>
<p:tagLst xmlns:p="http://schemas.openxmlformats.org/presentationml/2006/main">
  <p:tag name="KSO_WM_DIAGRAM_VIRTUALLY_FRAME" val="{&quot;height&quot;:174.14212598425198,&quot;left&quot;:164.6485039370079,&quot;top&quot;:176.46133858267717,&quot;width&quot;:535.1824409448818}"/>
</p:tagLst>
</file>

<file path=ppt/tags/tag51.xml><?xml version="1.0" encoding="utf-8"?>
<p:tagLst xmlns:p="http://schemas.openxmlformats.org/presentationml/2006/main">
  <p:tag name="KSO_WM_DIAGRAM_VIRTUALLY_FRAME" val="{&quot;height&quot;:174.14212598425198,&quot;left&quot;:164.6485039370079,&quot;top&quot;:176.46133858267717,&quot;width&quot;:535.1824409448818}"/>
</p:tagLst>
</file>

<file path=ppt/tags/tag52.xml><?xml version="1.0" encoding="utf-8"?>
<p:tagLst xmlns:p="http://schemas.openxmlformats.org/presentationml/2006/main">
  <p:tag name="KSO_WM_DIAGRAM_VIRTUALLY_FRAME" val="{&quot;height&quot;:174.14212598425198,&quot;left&quot;:164.6485039370079,&quot;top&quot;:176.46133858267717,&quot;width&quot;:535.1824409448818}"/>
</p:tagLst>
</file>

<file path=ppt/tags/tag6.xml><?xml version="1.0" encoding="utf-8"?>
<p:tagLst xmlns:p="http://schemas.openxmlformats.org/presentationml/2006/main">
  <p:tag name="KSO_WM_DIAGRAM_VIRTUALLY_FRAME" val="{&quot;height&quot;:154.40456692913384,&quot;left&quot;:73.90354330708661,&quot;top&quot;:149.74236220472443,&quot;width&quot;:572.1929133858268}"/>
</p:tagLst>
</file>

<file path=ppt/tags/tag7.xml><?xml version="1.0" encoding="utf-8"?>
<p:tagLst xmlns:p="http://schemas.openxmlformats.org/presentationml/2006/main">
  <p:tag name="KSO_WM_DIAGRAM_VIRTUALLY_FRAME" val="{&quot;height&quot;:154.40456692913384,&quot;left&quot;:73.90354330708661,&quot;top&quot;:149.74236220472443,&quot;width&quot;:572.1929133858268}"/>
</p:tagLst>
</file>

<file path=ppt/tags/tag8.xml><?xml version="1.0" encoding="utf-8"?>
<p:tagLst xmlns:p="http://schemas.openxmlformats.org/presentationml/2006/main">
  <p:tag name="KSO_WM_DIAGRAM_VIRTUALLY_FRAME" val="{&quot;height&quot;:154.40456692913384,&quot;left&quot;:73.90354330708661,&quot;top&quot;:149.74236220472443,&quot;width&quot;:572.1929133858268}"/>
</p:tagLst>
</file>

<file path=ppt/tags/tag9.xml><?xml version="1.0" encoding="utf-8"?>
<p:tagLst xmlns:p="http://schemas.openxmlformats.org/presentationml/2006/main">
  <p:tag name="KSO_WM_DIAGRAM_VIRTUALLY_FRAME" val="{&quot;height&quot;:191.35267716535435,&quot;left&quot;:27.00811023622047,&quot;top&quot;:77.06330708661417,&quot;width&quot;:665.983779527559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3407</Words>
  <Application>WPS 演示</Application>
  <PresentationFormat>On-screen Show (16:9)</PresentationFormat>
  <Paragraphs>329</Paragraphs>
  <Slides>44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6" baseType="lpstr">
      <vt:lpstr>Arial</vt:lpstr>
      <vt:lpstr>宋体</vt:lpstr>
      <vt:lpstr>Wingdings</vt:lpstr>
      <vt:lpstr>微软雅黑</vt:lpstr>
      <vt:lpstr>微软雅黑</vt:lpstr>
      <vt:lpstr>Calibri</vt:lpstr>
      <vt:lpstr>Arial Unicode MS</vt:lpstr>
      <vt:lpstr>等线</vt:lpstr>
      <vt:lpstr>Calibri</vt:lpstr>
      <vt:lpstr>Office Theme</vt:lpstr>
      <vt:lpstr>1_Office Theme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李晨</cp:lastModifiedBy>
  <cp:revision>20</cp:revision>
  <dcterms:created xsi:type="dcterms:W3CDTF">2025-05-23T08:14:00Z</dcterms:created>
  <dcterms:modified xsi:type="dcterms:W3CDTF">2025-05-28T09:46:07Z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9B3B2358F5E24700854EC77E24563B61_12</vt:lpwstr>
  </property>
  <property fmtid="{D5CDD505-2E9C-101B-9397-08002B2CF9AE}" pid="3" name="KSOProductBuildVer">
    <vt:lpwstr>2052-12.1.0.21171</vt:lpwstr>
  </property>
</Properties>
</file>